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65210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ACB"/>
          </a:solidFill>
        </a:fill>
      </a:tcStyle>
    </a:wholeTbl>
    <a:band2H>
      <a:tcTxStyle b="def" i="def"/>
      <a:tcStyle>
        <a:tcBdr/>
        <a:fill>
          <a:solidFill>
            <a:srgbClr val="FCED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4F4"/>
          </a:solidFill>
        </a:fill>
      </a:tcStyle>
    </a:wholeTbl>
    <a:band2H>
      <a:tcTxStyle b="def" i="def"/>
      <a:tcStyle>
        <a:tcBdr/>
        <a:fill>
          <a:solidFill>
            <a:srgbClr val="EAF2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8DA"/>
          </a:solidFill>
        </a:fill>
      </a:tcStyle>
    </a:wholeTbl>
    <a:band2H>
      <a:tcTxStyle b="def" i="def"/>
      <a:tcStyle>
        <a:tcBdr/>
        <a:fill>
          <a:solidFill>
            <a:srgbClr val="EC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52102" latinLnBrk="0">
      <a:defRPr sz="1200">
        <a:latin typeface="+mj-lt"/>
        <a:ea typeface="+mj-ea"/>
        <a:cs typeface="+mj-cs"/>
        <a:sym typeface="Arial"/>
      </a:defRPr>
    </a:lvl1pPr>
    <a:lvl2pPr indent="228600" defTabSz="652102" latinLnBrk="0">
      <a:defRPr sz="1200">
        <a:latin typeface="+mj-lt"/>
        <a:ea typeface="+mj-ea"/>
        <a:cs typeface="+mj-cs"/>
        <a:sym typeface="Arial"/>
      </a:defRPr>
    </a:lvl2pPr>
    <a:lvl3pPr indent="457200" defTabSz="652102" latinLnBrk="0">
      <a:defRPr sz="1200">
        <a:latin typeface="+mj-lt"/>
        <a:ea typeface="+mj-ea"/>
        <a:cs typeface="+mj-cs"/>
        <a:sym typeface="Arial"/>
      </a:defRPr>
    </a:lvl3pPr>
    <a:lvl4pPr indent="685800" defTabSz="652102" latinLnBrk="0">
      <a:defRPr sz="1200">
        <a:latin typeface="+mj-lt"/>
        <a:ea typeface="+mj-ea"/>
        <a:cs typeface="+mj-cs"/>
        <a:sym typeface="Arial"/>
      </a:defRPr>
    </a:lvl4pPr>
    <a:lvl5pPr indent="914400" defTabSz="652102" latinLnBrk="0">
      <a:defRPr sz="1200">
        <a:latin typeface="+mj-lt"/>
        <a:ea typeface="+mj-ea"/>
        <a:cs typeface="+mj-cs"/>
        <a:sym typeface="Arial"/>
      </a:defRPr>
    </a:lvl5pPr>
    <a:lvl6pPr indent="1143000" defTabSz="652102" latinLnBrk="0">
      <a:defRPr sz="1200">
        <a:latin typeface="+mj-lt"/>
        <a:ea typeface="+mj-ea"/>
        <a:cs typeface="+mj-cs"/>
        <a:sym typeface="Arial"/>
      </a:defRPr>
    </a:lvl6pPr>
    <a:lvl7pPr indent="1371600" defTabSz="652102" latinLnBrk="0">
      <a:defRPr sz="1200">
        <a:latin typeface="+mj-lt"/>
        <a:ea typeface="+mj-ea"/>
        <a:cs typeface="+mj-cs"/>
        <a:sym typeface="Arial"/>
      </a:defRPr>
    </a:lvl7pPr>
    <a:lvl8pPr indent="1600200" defTabSz="652102" latinLnBrk="0">
      <a:defRPr sz="1200">
        <a:latin typeface="+mj-lt"/>
        <a:ea typeface="+mj-ea"/>
        <a:cs typeface="+mj-cs"/>
        <a:sym typeface="Arial"/>
      </a:defRPr>
    </a:lvl8pPr>
    <a:lvl9pPr indent="1828800" defTabSz="652102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319257" y="6237720"/>
            <a:ext cx="9875520" cy="1203797"/>
          </a:xfrm>
          <a:prstGeom prst="rect">
            <a:avLst/>
          </a:prstGeom>
        </p:spPr>
        <p:txBody>
          <a:bodyPr lIns="82273" tIns="82273" rIns="82273" bIns="82273" anchor="ctr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2319257" y="7097052"/>
            <a:ext cx="9875520" cy="504711"/>
          </a:xfrm>
          <a:prstGeom prst="rect">
            <a:avLst/>
          </a:prstGeom>
        </p:spPr>
        <p:txBody>
          <a:bodyPr lIns="82273" tIns="82273" rIns="82273" bIns="82273"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" name="image2.png" descr="plain transparent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859" y="746435"/>
            <a:ext cx="5007434" cy="495184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-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594359" y="4125995"/>
            <a:ext cx="13441682" cy="1785107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594359" y="6349546"/>
            <a:ext cx="10972801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body" sz="quarter" idx="13"/>
          </p:nvPr>
        </p:nvSpPr>
        <p:spPr>
          <a:xfrm>
            <a:off x="594359" y="5012394"/>
            <a:ext cx="13441682" cy="479619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9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4897" y="6294923"/>
            <a:ext cx="1645922" cy="1628142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Slide-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594359" y="4125995"/>
            <a:ext cx="13441682" cy="1785107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594359" y="6349546"/>
            <a:ext cx="10972801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/>
          <p:nvPr>
            <p:ph type="body" sz="quarter" idx="13"/>
          </p:nvPr>
        </p:nvSpPr>
        <p:spPr>
          <a:xfrm>
            <a:off x="594359" y="5012394"/>
            <a:ext cx="13441682" cy="479619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10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4897" y="6294923"/>
            <a:ext cx="1645922" cy="162814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alk-i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4897" y="6294923"/>
            <a:ext cx="1645921" cy="162814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594359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Shape 124"/>
          <p:cNvSpPr/>
          <p:nvPr>
            <p:ph type="body" sz="half" idx="1"/>
          </p:nvPr>
        </p:nvSpPr>
        <p:spPr>
          <a:xfrm>
            <a:off x="609600" y="1828800"/>
            <a:ext cx="13426440" cy="2127763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hape 125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126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 Two-line Title and Content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xfrm>
            <a:off x="594359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Shape 135"/>
          <p:cNvSpPr/>
          <p:nvPr>
            <p:ph type="body" sz="half" idx="1"/>
          </p:nvPr>
        </p:nvSpPr>
        <p:spPr>
          <a:xfrm>
            <a:off x="609600" y="2444114"/>
            <a:ext cx="13426440" cy="2127764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137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Subtitle, and Content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594359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609600" y="2444114"/>
            <a:ext cx="13426440" cy="2127764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/>
          <p:nvPr>
            <p:ph type="body" sz="quarter" idx="13"/>
          </p:nvPr>
        </p:nvSpPr>
        <p:spPr>
          <a:xfrm>
            <a:off x="594359" y="1303063"/>
            <a:ext cx="13441682" cy="615314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sp>
        <p:nvSpPr>
          <p:cNvPr id="148" name="Shape 148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149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—Gree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594359" y="3228401"/>
            <a:ext cx="13441682" cy="1785106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594359" y="5507356"/>
            <a:ext cx="13441682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2F3E4B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59"/>
          <p:cNvSpPr/>
          <p:nvPr>
            <p:ph type="body" sz="quarter" idx="13"/>
          </p:nvPr>
        </p:nvSpPr>
        <p:spPr>
          <a:xfrm>
            <a:off x="594359" y="4114799"/>
            <a:ext cx="13441682" cy="479620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160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265" y="7485291"/>
            <a:ext cx="3005962" cy="256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—Oran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594359" y="3228401"/>
            <a:ext cx="13441682" cy="1785106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594359" y="5507356"/>
            <a:ext cx="13441682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/>
          <p:nvPr>
            <p:ph type="body" sz="quarter" idx="13"/>
          </p:nvPr>
        </p:nvSpPr>
        <p:spPr>
          <a:xfrm>
            <a:off x="594359" y="4114799"/>
            <a:ext cx="13441682" cy="479620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171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—Blu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594359" y="3228401"/>
            <a:ext cx="13441682" cy="1785106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594359" y="5507356"/>
            <a:ext cx="13441682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/>
          <p:nvPr>
            <p:ph type="body" sz="quarter" idx="13"/>
          </p:nvPr>
        </p:nvSpPr>
        <p:spPr>
          <a:xfrm>
            <a:off x="594359" y="4114799"/>
            <a:ext cx="13441682" cy="479620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182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—Dk. Blu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594359" y="3228401"/>
            <a:ext cx="13441682" cy="1785106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xfrm>
            <a:off x="594359" y="5507356"/>
            <a:ext cx="13441682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E7E6E6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E7E6E6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E7E6E6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E7E6E6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>
                <a:solidFill>
                  <a:srgbClr val="E7E6E6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hape 192"/>
          <p:cNvSpPr/>
          <p:nvPr>
            <p:ph type="body" sz="quarter" idx="13"/>
          </p:nvPr>
        </p:nvSpPr>
        <p:spPr>
          <a:xfrm>
            <a:off x="594359" y="4114799"/>
            <a:ext cx="13441682" cy="479620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193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609601" y="548640"/>
            <a:ext cx="13411202" cy="6094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609600" y="1670581"/>
            <a:ext cx="13408762" cy="4811360"/>
          </a:xfrm>
          <a:prstGeom prst="rect">
            <a:avLst/>
          </a:prstGeom>
        </p:spPr>
        <p:txBody>
          <a:bodyPr lIns="0" tIns="0" rIns="0" bIns="0"/>
          <a:lstStyle>
            <a:lvl1pPr marL="278044" indent="-278044">
              <a:spcBef>
                <a:spcPts val="700"/>
              </a:spcBef>
              <a:buClrTx/>
            </a:lvl1pPr>
            <a:lvl2pPr marL="692385" indent="-414337">
              <a:spcBef>
                <a:spcPts val="700"/>
              </a:spcBef>
              <a:buClrTx/>
              <a:buChar char=" "/>
            </a:lvl2pPr>
            <a:lvl3pPr marL="1022003" indent="-473527">
              <a:spcBef>
                <a:spcPts val="700"/>
              </a:spcBef>
              <a:buClrTx/>
              <a:buChar char=" "/>
            </a:lvl3pPr>
            <a:lvl4pPr marL="1279434" indent="-523372">
              <a:spcBef>
                <a:spcPts val="700"/>
              </a:spcBef>
              <a:buClrTx/>
              <a:buChar char=" "/>
            </a:lvl4pPr>
            <a:lvl5pPr marL="1485110" indent="-523372">
              <a:spcBef>
                <a:spcPts val="700"/>
              </a:spcBef>
              <a:buClrTx/>
              <a:buChar char=" 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599845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xfrm>
            <a:off x="594359" y="1831376"/>
            <a:ext cx="6506872" cy="2127762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hape 203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204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 with Subtitle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599845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594359" y="2444114"/>
            <a:ext cx="6506872" cy="2127764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Shape 214"/>
          <p:cNvSpPr/>
          <p:nvPr>
            <p:ph type="body" sz="quarter" idx="13"/>
          </p:nvPr>
        </p:nvSpPr>
        <p:spPr>
          <a:xfrm>
            <a:off x="594359" y="1303063"/>
            <a:ext cx="13441682" cy="615314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sp>
        <p:nvSpPr>
          <p:cNvPr id="215" name="Shape 215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216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598169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5" name="Shape 225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226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0" y="8067040"/>
            <a:ext cx="14630400" cy="162562"/>
          </a:xfrm>
          <a:prstGeom prst="rect">
            <a:avLst/>
          </a:prstGeom>
          <a:solidFill>
            <a:srgbClr val="E1E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lnSpc>
                <a:spcPct val="90000"/>
              </a:lnSpc>
              <a:defRPr sz="1800">
                <a:solidFill>
                  <a:schemeClr val="accent2"/>
                </a:solidFill>
              </a:defRPr>
            </a:pPr>
          </a:p>
        </p:txBody>
      </p:sp>
      <p:pic>
        <p:nvPicPr>
          <p:cNvPr id="235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2.png" descr="plain transparent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388" y="1577900"/>
            <a:ext cx="5007434" cy="495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randing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67265" y="7485291"/>
            <a:ext cx="3005962" cy="256647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F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594359" y="548640"/>
            <a:ext cx="13441682" cy="738665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48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xfrm>
            <a:off x="609600" y="1670581"/>
            <a:ext cx="13408762" cy="4811360"/>
          </a:xfrm>
          <a:prstGeom prst="rect">
            <a:avLst/>
          </a:prstGeom>
        </p:spPr>
        <p:txBody>
          <a:bodyPr lIns="0" tIns="0" rIns="0" bIns="0"/>
          <a:lstStyle>
            <a:lvl1pPr marL="413386" indent="-41338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08704" indent="-395321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147287" indent="-396716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445722" indent="-415118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731991" indent="-432782" defTabSz="1097280">
              <a:lnSpc>
                <a:spcPct val="90000"/>
              </a:lnSpc>
              <a:spcBef>
                <a:spcPts val="1200"/>
              </a:spcBef>
              <a:buClrTx/>
              <a:buSzPct val="100000"/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4" name="image2.png" descr="plain transparent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9897" y="7391279"/>
            <a:ext cx="746958" cy="73866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>
            <p:ph type="sldNum" sz="quarter" idx="2"/>
          </p:nvPr>
        </p:nvSpPr>
        <p:spPr>
          <a:xfrm>
            <a:off x="280075" y="7785061"/>
            <a:ext cx="245402" cy="226984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09601" y="548640"/>
            <a:ext cx="13411202" cy="6094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609600" y="1670581"/>
            <a:ext cx="13408762" cy="48113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0" indent="0">
              <a:spcBef>
                <a:spcPts val="700"/>
              </a:spcBef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0" indent="0">
              <a:spcBef>
                <a:spcPts val="700"/>
              </a:spcBef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0" indent="0">
              <a:spcBef>
                <a:spcPts val="700"/>
              </a:spcBef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0" indent="0">
              <a:spcBef>
                <a:spcPts val="700"/>
              </a:spcBef>
              <a:buClrTx/>
              <a:buSzTx/>
              <a:buFontTx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609601" y="548640"/>
            <a:ext cx="13411202" cy="609400"/>
          </a:xfrm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2.png" descr="plain transparent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5388" y="1577900"/>
            <a:ext cx="5007434" cy="495184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2379738" y="2246695"/>
            <a:ext cx="9875520" cy="1203797"/>
          </a:xfrm>
          <a:prstGeom prst="rect">
            <a:avLst/>
          </a:prstGeom>
        </p:spPr>
        <p:txBody>
          <a:bodyPr lIns="82273" tIns="82273" rIns="82273" bIns="82273" anchor="ctr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2379738" y="3106028"/>
            <a:ext cx="9875520" cy="504711"/>
          </a:xfrm>
          <a:prstGeom prst="rect">
            <a:avLst/>
          </a:prstGeom>
        </p:spPr>
        <p:txBody>
          <a:bodyPr lIns="82273" tIns="82273" rIns="82273" bIns="82273"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2379738" y="2246695"/>
            <a:ext cx="9875520" cy="1203797"/>
          </a:xfrm>
          <a:prstGeom prst="rect">
            <a:avLst/>
          </a:prstGeom>
        </p:spPr>
        <p:txBody>
          <a:bodyPr lIns="82273" tIns="82273" rIns="82273" bIns="82273" anchor="ctr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2379738" y="3106028"/>
            <a:ext cx="9875520" cy="504711"/>
          </a:xfrm>
          <a:prstGeom prst="rect">
            <a:avLst/>
          </a:prstGeom>
        </p:spPr>
        <p:txBody>
          <a:bodyPr lIns="82273" tIns="82273" rIns="82273" bIns="82273"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594359" y="4125995"/>
            <a:ext cx="13441682" cy="1785107"/>
          </a:xfrm>
          <a:prstGeom prst="rect">
            <a:avLst/>
          </a:prstGeom>
        </p:spPr>
        <p:txBody>
          <a:bodyPr lIns="0" tIns="0" rIns="0" bIns="0"/>
          <a:lstStyle>
            <a:lvl1pPr defTabSz="1097280">
              <a:lnSpc>
                <a:spcPct val="100000"/>
              </a:lnSpc>
              <a:defRPr b="1" cap="all" sz="5800"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594359" y="6349546"/>
            <a:ext cx="10972801" cy="409088"/>
          </a:xfrm>
          <a:prstGeom prst="rect">
            <a:avLst/>
          </a:prstGeom>
        </p:spPr>
        <p:txBody>
          <a:bodyPr lIns="0" tIns="0" rIns="0" bIns="0"/>
          <a:lstStyle>
            <a:lvl1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0" indent="0" defTabSz="10972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body" sz="quarter" idx="13"/>
          </p:nvPr>
        </p:nvSpPr>
        <p:spPr>
          <a:xfrm>
            <a:off x="594359" y="5012394"/>
            <a:ext cx="13441682" cy="479619"/>
          </a:xfrm>
          <a:prstGeom prst="rect">
            <a:avLst/>
          </a:prstGeom>
        </p:spPr>
        <p:txBody>
          <a:bodyPr lIns="0" tIns="0" rIns="0" bIns="0"/>
          <a:lstStyle/>
          <a:p>
            <a:pPr marL="278044" indent="-278044">
              <a:spcBef>
                <a:spcPts val="700"/>
              </a:spcBef>
              <a:buClrTx/>
            </a:pPr>
          </a:p>
        </p:txBody>
      </p:sp>
      <p:pic>
        <p:nvPicPr>
          <p:cNvPr id="8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4897" y="6294923"/>
            <a:ext cx="1645922" cy="162814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>
            <p:ph type="sldNum" sz="quarter" idx="2"/>
          </p:nvPr>
        </p:nvSpPr>
        <p:spPr>
          <a:xfrm>
            <a:off x="10211466" y="7495493"/>
            <a:ext cx="273655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defRPr sz="1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09606" y="548643"/>
            <a:ext cx="13411201" cy="830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693" tIns="109693" rIns="109693" bIns="10969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09606" y="1670578"/>
            <a:ext cx="13411201" cy="51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9693" tIns="109693" rIns="109693" bIns="10969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77199" y="7699247"/>
            <a:ext cx="473387" cy="498787"/>
          </a:xfrm>
          <a:prstGeom prst="rect">
            <a:avLst/>
          </a:prstGeom>
          <a:ln w="12700">
            <a:miter lim="400000"/>
          </a:ln>
        </p:spPr>
        <p:txBody>
          <a:bodyPr wrap="none" lIns="109693" tIns="109693" rIns="109693" bIns="109693">
            <a:spAutoFit/>
          </a:bodyPr>
          <a:lstStyle>
            <a:lvl1pPr>
              <a:defRPr sz="19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l" defTabSz="109690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284408" marR="0" indent="-121888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90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578129" marR="0" indent="-171828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25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782609" marR="0" indent="-11221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25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1008262" marR="0" indent="-15503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25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1231728" marR="0" indent="-15503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25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3073624" marR="0" indent="-33135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100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622078" marR="0" indent="-33135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100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4170533" marR="0" indent="-33135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100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4718987" marR="0" indent="-331356" algn="l" defTabSz="1096906" rtl="0" latinLnBrk="0">
        <a:lnSpc>
          <a:spcPct val="100000"/>
        </a:lnSpc>
        <a:spcBef>
          <a:spcPts val="800"/>
        </a:spcBef>
        <a:spcAft>
          <a:spcPts val="0"/>
        </a:spcAft>
        <a:buClr>
          <a:srgbClr val="3E4346"/>
        </a:buClr>
        <a:buSzPct val="100000"/>
        <a:buFont typeface="Arial"/>
        <a:buChar char="•"/>
        <a:tabLst/>
        <a:defRPr b="0" baseline="0" cap="none" i="0" spc="0" strike="noStrike" sz="2900" u="none">
          <a:ln>
            <a:noFill/>
          </a:ln>
          <a:solidFill>
            <a:srgbClr val="435464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l" defTabSz="65210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594359" y="3084596"/>
            <a:ext cx="13441682" cy="17851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2F3E4B"/>
                </a:solidFill>
              </a:defRPr>
            </a:lvl1pPr>
          </a:lstStyle>
          <a:p>
            <a:pPr/>
            <a:r>
              <a:t>The Velocity imperative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xfrm>
            <a:off x="594359" y="6349546"/>
            <a:ext cx="10972801" cy="409088"/>
          </a:xfrm>
          <a:prstGeom prst="rect">
            <a:avLst/>
          </a:prstGeom>
        </p:spPr>
        <p:txBody>
          <a:bodyPr/>
          <a:lstStyle/>
          <a:p>
            <a:pPr defTabSz="515720">
              <a:lnSpc>
                <a:spcPct val="81000"/>
              </a:lnSpc>
              <a:defRPr sz="1500"/>
            </a:pPr>
            <a:r>
              <a:t>Justin Arbuckle – VP Transformation, CHEF</a:t>
            </a:r>
          </a:p>
          <a:p>
            <a:pPr defTabSz="515720">
              <a:lnSpc>
                <a:spcPct val="81000"/>
              </a:lnSpc>
              <a:defRPr sz="1500"/>
            </a:pPr>
            <a:r>
              <a:t>@dromologue</a:t>
            </a:r>
          </a:p>
        </p:txBody>
      </p:sp>
      <p:sp>
        <p:nvSpPr>
          <p:cNvPr id="266" name="Shape 266"/>
          <p:cNvSpPr/>
          <p:nvPr/>
        </p:nvSpPr>
        <p:spPr>
          <a:xfrm>
            <a:off x="-51115" y="4204758"/>
            <a:ext cx="14732285" cy="725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50"/>
                </a:moveTo>
                <a:lnTo>
                  <a:pt x="2919" y="6296"/>
                </a:lnTo>
                <a:lnTo>
                  <a:pt x="5419" y="13518"/>
                </a:lnTo>
                <a:lnTo>
                  <a:pt x="7297" y="0"/>
                </a:lnTo>
                <a:lnTo>
                  <a:pt x="10105" y="14729"/>
                </a:lnTo>
                <a:lnTo>
                  <a:pt x="13034" y="9132"/>
                </a:lnTo>
                <a:lnTo>
                  <a:pt x="15208" y="18264"/>
                </a:lnTo>
                <a:lnTo>
                  <a:pt x="18173" y="10361"/>
                </a:lnTo>
                <a:lnTo>
                  <a:pt x="20344" y="21600"/>
                </a:lnTo>
                <a:lnTo>
                  <a:pt x="21600" y="13919"/>
                </a:lnTo>
              </a:path>
            </a:pathLst>
          </a:custGeom>
          <a:ln w="342900">
            <a:solidFill>
              <a:srgbClr val="FFFB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-51115" y="4124324"/>
            <a:ext cx="14732285" cy="725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50"/>
                </a:moveTo>
                <a:lnTo>
                  <a:pt x="2919" y="6296"/>
                </a:lnTo>
                <a:lnTo>
                  <a:pt x="5419" y="13518"/>
                </a:lnTo>
                <a:lnTo>
                  <a:pt x="7297" y="0"/>
                </a:lnTo>
                <a:lnTo>
                  <a:pt x="10105" y="14729"/>
                </a:lnTo>
                <a:lnTo>
                  <a:pt x="13034" y="9132"/>
                </a:lnTo>
                <a:lnTo>
                  <a:pt x="15208" y="18264"/>
                </a:lnTo>
                <a:lnTo>
                  <a:pt x="18173" y="10361"/>
                </a:lnTo>
                <a:lnTo>
                  <a:pt x="20344" y="21600"/>
                </a:lnTo>
                <a:lnTo>
                  <a:pt x="21600" y="13919"/>
                </a:lnTo>
              </a:path>
            </a:pathLst>
          </a:custGeom>
          <a:ln w="342900">
            <a:solidFill>
              <a:schemeClr val="accent2">
                <a:lumOff val="-6392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sldNum" sz="quarter" idx="4294967295"/>
          </p:nvPr>
        </p:nvSpPr>
        <p:spPr>
          <a:xfrm>
            <a:off x="280075" y="7785061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0" name="Shape 380"/>
          <p:cNvSpPr/>
          <p:nvPr/>
        </p:nvSpPr>
        <p:spPr>
          <a:xfrm>
            <a:off x="1627533" y="3641283"/>
            <a:ext cx="1167767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the ‘software’ of transformation is the ‘transformation’ of software</a:t>
            </a:r>
            <a:r>
              <a:t>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Num" sz="quarter" idx="4294967295"/>
          </p:nvPr>
        </p:nvSpPr>
        <p:spPr>
          <a:xfrm>
            <a:off x="289501" y="7785061"/>
            <a:ext cx="235976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3" name="Shape 383"/>
          <p:cNvSpPr/>
          <p:nvPr/>
        </p:nvSpPr>
        <p:spPr>
          <a:xfrm>
            <a:off x="6935323" y="-21167"/>
            <a:ext cx="7695077" cy="8229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84" name="Shape 384"/>
          <p:cNvSpPr/>
          <p:nvPr/>
        </p:nvSpPr>
        <p:spPr>
          <a:xfrm>
            <a:off x="2079941" y="1835150"/>
            <a:ext cx="2376806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event</a:t>
            </a:r>
          </a:p>
        </p:txBody>
      </p:sp>
      <p:sp>
        <p:nvSpPr>
          <p:cNvPr id="385" name="Shape 385"/>
          <p:cNvSpPr/>
          <p:nvPr/>
        </p:nvSpPr>
        <p:spPr>
          <a:xfrm>
            <a:off x="7972741" y="1835150"/>
            <a:ext cx="398272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chemeClr val="accent2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386" name="Shape 386"/>
          <p:cNvSpPr/>
          <p:nvPr/>
        </p:nvSpPr>
        <p:spPr>
          <a:xfrm>
            <a:off x="8107043" y="5099050"/>
            <a:ext cx="3714116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chemeClr val="accent2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structure</a:t>
            </a:r>
          </a:p>
        </p:txBody>
      </p:sp>
      <p:sp>
        <p:nvSpPr>
          <p:cNvPr id="387" name="Shape 387"/>
          <p:cNvSpPr/>
          <p:nvPr/>
        </p:nvSpPr>
        <p:spPr>
          <a:xfrm>
            <a:off x="2103436" y="5099050"/>
            <a:ext cx="3066416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agency</a:t>
            </a:r>
          </a:p>
        </p:txBody>
      </p:sp>
      <p:sp>
        <p:nvSpPr>
          <p:cNvPr id="388" name="Shape 388"/>
          <p:cNvSpPr/>
          <p:nvPr/>
        </p:nvSpPr>
        <p:spPr>
          <a:xfrm>
            <a:off x="5643879" y="2482850"/>
            <a:ext cx="1989141" cy="0"/>
          </a:xfrm>
          <a:prstGeom prst="line">
            <a:avLst/>
          </a:prstGeom>
          <a:ln w="152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9" name="Shape 389"/>
          <p:cNvSpPr/>
          <p:nvPr/>
        </p:nvSpPr>
        <p:spPr>
          <a:xfrm>
            <a:off x="9964101" y="3340734"/>
            <a:ext cx="2" cy="1548133"/>
          </a:xfrm>
          <a:prstGeom prst="line">
            <a:avLst/>
          </a:prstGeom>
          <a:ln w="152400">
            <a:solidFill>
              <a:schemeClr val="accent2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 flipH="1">
            <a:off x="5661183" y="5880100"/>
            <a:ext cx="1954533" cy="0"/>
          </a:xfrm>
          <a:prstGeom prst="line">
            <a:avLst/>
          </a:prstGeom>
          <a:ln w="152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 flipV="1">
            <a:off x="3268345" y="3340734"/>
            <a:ext cx="2" cy="1548133"/>
          </a:xfrm>
          <a:prstGeom prst="line">
            <a:avLst/>
          </a:prstGeom>
          <a:ln w="152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Num" sz="quarter" idx="4294967295"/>
          </p:nvPr>
        </p:nvSpPr>
        <p:spPr>
          <a:xfrm>
            <a:off x="280075" y="7785061"/>
            <a:ext cx="245402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96" name="Group 396"/>
          <p:cNvGrpSpPr/>
          <p:nvPr/>
        </p:nvGrpSpPr>
        <p:grpSpPr>
          <a:xfrm>
            <a:off x="84665" y="55032"/>
            <a:ext cx="11661514" cy="1270003"/>
            <a:chOff x="0" y="0"/>
            <a:chExt cx="11661512" cy="1270001"/>
          </a:xfrm>
        </p:grpSpPr>
        <p:sp>
          <p:nvSpPr>
            <p:cNvPr id="394" name="Shape 394"/>
            <p:cNvSpPr/>
            <p:nvPr/>
          </p:nvSpPr>
          <p:spPr>
            <a:xfrm>
              <a:off x="-1" y="-1"/>
              <a:ext cx="11661514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-1" y="360682"/>
              <a:ext cx="11661514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Horizontal </a:t>
              </a: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MVP</a:t>
              </a:r>
              <a:r>
                <a:t> - Start to codify your infrastructure with what you know today.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84666" y="1418843"/>
            <a:ext cx="13268989" cy="1270002"/>
            <a:chOff x="0" y="0"/>
            <a:chExt cx="13268988" cy="1270001"/>
          </a:xfrm>
        </p:grpSpPr>
        <p:sp>
          <p:nvSpPr>
            <p:cNvPr id="397" name="Shape 397"/>
            <p:cNvSpPr/>
            <p:nvPr/>
          </p:nvSpPr>
          <p:spPr>
            <a:xfrm>
              <a:off x="0" y="-1"/>
              <a:ext cx="13268989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0" y="360682"/>
              <a:ext cx="13268989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Vertical </a:t>
              </a: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EVENT</a:t>
              </a:r>
              <a:r>
                <a:t> - Find a subset of product features you can align a full stack team around.</a:t>
              </a: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84666" y="2782653"/>
            <a:ext cx="11205237" cy="1270003"/>
            <a:chOff x="0" y="0"/>
            <a:chExt cx="11205236" cy="1270001"/>
          </a:xfrm>
        </p:grpSpPr>
        <p:sp>
          <p:nvSpPr>
            <p:cNvPr id="400" name="Shape 400"/>
            <p:cNvSpPr/>
            <p:nvPr/>
          </p:nvSpPr>
          <p:spPr>
            <a:xfrm>
              <a:off x="0" y="-1"/>
              <a:ext cx="11205237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0" y="360682"/>
              <a:ext cx="11205237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Conditions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- Draw your process and test a bottleneck (friction) every sprint.</a:t>
              </a: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84665" y="4146465"/>
            <a:ext cx="11388199" cy="1270002"/>
            <a:chOff x="0" y="0"/>
            <a:chExt cx="11388197" cy="1270001"/>
          </a:xfrm>
        </p:grpSpPr>
        <p:sp>
          <p:nvSpPr>
            <p:cNvPr id="403" name="Shape 403"/>
            <p:cNvSpPr/>
            <p:nvPr/>
          </p:nvSpPr>
          <p:spPr>
            <a:xfrm>
              <a:off x="-1" y="-1"/>
              <a:ext cx="11388199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-1" y="360682"/>
              <a:ext cx="11388199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Structure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- Re-org for velocity </a:t>
              </a:r>
              <a:r>
                <a:rPr u="sng">
                  <a:latin typeface="Avenir Book"/>
                  <a:ea typeface="Avenir Book"/>
                  <a:cs typeface="Avenir Book"/>
                  <a:sym typeface="Avenir Book"/>
                </a:rPr>
                <a:t>where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you have working full stack examples.</a:t>
              </a:r>
            </a:p>
          </p:txBody>
        </p:sp>
      </p:grpSp>
      <p:grpSp>
        <p:nvGrpSpPr>
          <p:cNvPr id="408" name="Group 408"/>
          <p:cNvGrpSpPr/>
          <p:nvPr/>
        </p:nvGrpSpPr>
        <p:grpSpPr>
          <a:xfrm>
            <a:off x="84666" y="5510274"/>
            <a:ext cx="8214718" cy="1270002"/>
            <a:chOff x="0" y="0"/>
            <a:chExt cx="8214717" cy="1270001"/>
          </a:xfrm>
        </p:grpSpPr>
        <p:sp>
          <p:nvSpPr>
            <p:cNvPr id="406" name="Shape 406"/>
            <p:cNvSpPr/>
            <p:nvPr/>
          </p:nvSpPr>
          <p:spPr>
            <a:xfrm>
              <a:off x="0" y="-1"/>
              <a:ext cx="8214718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0" y="360682"/>
              <a:ext cx="8214718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Metrics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- Measure </a:t>
              </a:r>
              <a:r>
                <a:rPr u="sng">
                  <a:latin typeface="Avenir Book"/>
                  <a:ea typeface="Avenir Book"/>
                  <a:cs typeface="Avenir Book"/>
                  <a:sym typeface="Avenir Book"/>
                </a:rPr>
                <a:t>only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rate of closed loop feedback.</a:t>
              </a:r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84666" y="6874085"/>
            <a:ext cx="8214718" cy="1270002"/>
            <a:chOff x="0" y="0"/>
            <a:chExt cx="8214717" cy="1270001"/>
          </a:xfrm>
        </p:grpSpPr>
        <p:sp>
          <p:nvSpPr>
            <p:cNvPr id="409" name="Shape 409"/>
            <p:cNvSpPr/>
            <p:nvPr/>
          </p:nvSpPr>
          <p:spPr>
            <a:xfrm>
              <a:off x="0" y="-1"/>
              <a:ext cx="8214718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0" y="360682"/>
              <a:ext cx="8214718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Resource</a:t>
              </a:r>
              <a:r>
                <a:rPr>
                  <a:latin typeface="Avenir Book"/>
                  <a:ea typeface="Avenir Book"/>
                  <a:cs typeface="Avenir Book"/>
                  <a:sym typeface="Avenir Book"/>
                </a:rPr>
                <a:t> obsessively - those who put their hands up.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2079523" y="5701989"/>
            <a:ext cx="4623623" cy="802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Transformation Workshop</a:t>
            </a:r>
          </a:p>
        </p:txBody>
      </p:sp>
      <p:sp>
        <p:nvSpPr>
          <p:cNvPr id="414" name="Shape 414"/>
          <p:cNvSpPr/>
          <p:nvPr/>
        </p:nvSpPr>
        <p:spPr>
          <a:xfrm>
            <a:off x="7012867" y="5701989"/>
            <a:ext cx="2949673" cy="8026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Technology Mentoring Workshop</a:t>
            </a:r>
          </a:p>
        </p:txBody>
      </p:sp>
      <p:sp>
        <p:nvSpPr>
          <p:cNvPr id="415" name="Shape 415"/>
          <p:cNvSpPr/>
          <p:nvPr/>
        </p:nvSpPr>
        <p:spPr>
          <a:xfrm>
            <a:off x="147482" y="3780878"/>
            <a:ext cx="1976285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Identify vertical or horizontal projects to ‘productize’ and transform to high velocity</a:t>
            </a:r>
          </a:p>
        </p:txBody>
      </p:sp>
      <p:sp>
        <p:nvSpPr>
          <p:cNvPr id="416" name="Shape 416"/>
          <p:cNvSpPr/>
          <p:nvPr/>
        </p:nvSpPr>
        <p:spPr>
          <a:xfrm>
            <a:off x="1222068" y="6435814"/>
            <a:ext cx="791084" cy="1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7" name="Shape 417"/>
          <p:cNvSpPr/>
          <p:nvPr/>
        </p:nvSpPr>
        <p:spPr>
          <a:xfrm>
            <a:off x="114298" y="6687439"/>
            <a:ext cx="1670257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 Few hours</a:t>
            </a:r>
          </a:p>
        </p:txBody>
      </p:sp>
      <p:sp>
        <p:nvSpPr>
          <p:cNvPr id="418" name="Shape 418"/>
          <p:cNvSpPr/>
          <p:nvPr/>
        </p:nvSpPr>
        <p:spPr>
          <a:xfrm>
            <a:off x="3930446" y="6687439"/>
            <a:ext cx="284644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3 Days</a:t>
            </a:r>
          </a:p>
        </p:txBody>
      </p:sp>
      <p:sp>
        <p:nvSpPr>
          <p:cNvPr id="419" name="Shape 419"/>
          <p:cNvSpPr/>
          <p:nvPr/>
        </p:nvSpPr>
        <p:spPr>
          <a:xfrm>
            <a:off x="7278330" y="6687439"/>
            <a:ext cx="284644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2 Days</a:t>
            </a:r>
          </a:p>
        </p:txBody>
      </p:sp>
      <p:sp>
        <p:nvSpPr>
          <p:cNvPr id="420" name="Shape 420"/>
          <p:cNvSpPr/>
          <p:nvPr/>
        </p:nvSpPr>
        <p:spPr>
          <a:xfrm>
            <a:off x="10124771" y="6457248"/>
            <a:ext cx="4360193" cy="1"/>
          </a:xfrm>
          <a:prstGeom prst="line">
            <a:avLst/>
          </a:prstGeom>
          <a:ln w="25400">
            <a:solidFill>
              <a:schemeClr val="accent1"/>
            </a:solidFill>
            <a:prstDash val="dash"/>
            <a:tailEnd type="oval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Shape 421"/>
          <p:cNvSpPr/>
          <p:nvPr/>
        </p:nvSpPr>
        <p:spPr>
          <a:xfrm>
            <a:off x="11651223" y="6687442"/>
            <a:ext cx="2846441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6 Weeks</a:t>
            </a:r>
          </a:p>
        </p:txBody>
      </p:sp>
      <p:sp>
        <p:nvSpPr>
          <p:cNvPr id="422" name="Shape 422"/>
          <p:cNvSpPr/>
          <p:nvPr/>
        </p:nvSpPr>
        <p:spPr>
          <a:xfrm>
            <a:off x="2094270" y="3787283"/>
            <a:ext cx="4623624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Get all stakeholders for selected projects across IT and business aligned behind the same vision of agile, lean and DevOps. </a:t>
            </a:r>
          </a:p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-&gt; Produce a sprint plan for 6 week customer release</a:t>
            </a:r>
          </a:p>
        </p:txBody>
      </p:sp>
      <p:sp>
        <p:nvSpPr>
          <p:cNvPr id="423" name="Shape 423"/>
          <p:cNvSpPr/>
          <p:nvPr/>
        </p:nvSpPr>
        <p:spPr>
          <a:xfrm>
            <a:off x="7012867" y="3802126"/>
            <a:ext cx="2949673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Work with technical resources on infrastructure and methods to support the business outcome.</a:t>
            </a:r>
          </a:p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-&gt; formalize your pipeline &amp; practice</a:t>
            </a:r>
          </a:p>
        </p:txBody>
      </p:sp>
      <p:sp>
        <p:nvSpPr>
          <p:cNvPr id="424" name="Shape 424"/>
          <p:cNvSpPr/>
          <p:nvPr/>
        </p:nvSpPr>
        <p:spPr>
          <a:xfrm>
            <a:off x="10427109" y="3787283"/>
            <a:ext cx="4070554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Agile coaching, mentoring and technical help as required.</a:t>
            </a:r>
          </a:p>
          <a:p>
            <a:pPr algn="r"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-&gt; Ensure you don</a:t>
            </a:r>
            <a:r>
              <a:t>’</a:t>
            </a:r>
            <a:r>
              <a:t>t spin your wheels.</a:t>
            </a:r>
          </a:p>
        </p:txBody>
      </p:sp>
      <p:sp>
        <p:nvSpPr>
          <p:cNvPr id="425" name="Shape 425"/>
          <p:cNvSpPr/>
          <p:nvPr/>
        </p:nvSpPr>
        <p:spPr>
          <a:xfrm>
            <a:off x="572895" y="885077"/>
            <a:ext cx="1405750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0">
                <a:solidFill>
                  <a:srgbClr val="FFFB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Plant Lots of Seeds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xfrm>
            <a:off x="594359" y="548640"/>
            <a:ext cx="13441682" cy="738666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00"/>
                </a:solidFill>
              </a:defRPr>
            </a:lvl1pPr>
          </a:lstStyle>
          <a:p>
            <a:pPr/>
            <a:r>
              <a:t> DevOps Transformation Workshops (DTW’s)</a:t>
            </a:r>
          </a:p>
        </p:txBody>
      </p:sp>
      <p:sp>
        <p:nvSpPr>
          <p:cNvPr id="428" name="Shape 428"/>
          <p:cNvSpPr/>
          <p:nvPr/>
        </p:nvSpPr>
        <p:spPr>
          <a:xfrm>
            <a:off x="973141" y="1861209"/>
            <a:ext cx="1657351" cy="286064"/>
          </a:xfrm>
          <a:prstGeom prst="rect">
            <a:avLst/>
          </a:prstGeom>
          <a:solidFill>
            <a:schemeClr val="accent2"/>
          </a:solidFill>
          <a:ln>
            <a:solidFill>
              <a:srgbClr val="56B5B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Mon Tue Wed</a:t>
            </a:r>
          </a:p>
        </p:txBody>
      </p:sp>
      <p:sp>
        <p:nvSpPr>
          <p:cNvPr id="429" name="Shape 429"/>
          <p:cNvSpPr/>
          <p:nvPr/>
        </p:nvSpPr>
        <p:spPr>
          <a:xfrm>
            <a:off x="973141" y="2306977"/>
            <a:ext cx="1657351" cy="27625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Execs (CxO)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  <a:r>
              <a:t>Product owners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AGILE coaches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Scrum masters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  <a:r>
              <a:t>Architects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Developers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Ops / Infra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  <a:r>
              <a:t>Security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Compliance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Change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2699072" y="1866531"/>
            <a:ext cx="1657351" cy="286064"/>
          </a:xfrm>
          <a:prstGeom prst="rect">
            <a:avLst/>
          </a:prstGeom>
          <a:solidFill>
            <a:schemeClr val="accent2"/>
          </a:solidFill>
          <a:ln>
            <a:solidFill>
              <a:srgbClr val="56B5B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Thu Fri</a:t>
            </a:r>
          </a:p>
        </p:txBody>
      </p:sp>
      <p:grpSp>
        <p:nvGrpSpPr>
          <p:cNvPr id="433" name="Group 433"/>
          <p:cNvGrpSpPr/>
          <p:nvPr/>
        </p:nvGrpSpPr>
        <p:grpSpPr>
          <a:xfrm>
            <a:off x="973141" y="5379582"/>
            <a:ext cx="1657351" cy="1920527"/>
            <a:chOff x="0" y="0"/>
            <a:chExt cx="1657350" cy="1920525"/>
          </a:xfrm>
        </p:grpSpPr>
        <p:sp>
          <p:nvSpPr>
            <p:cNvPr id="431" name="Shape 431"/>
            <p:cNvSpPr/>
            <p:nvPr/>
          </p:nvSpPr>
          <p:spPr>
            <a:xfrm>
              <a:off x="0" y="0"/>
              <a:ext cx="1657350" cy="1920526"/>
            </a:xfrm>
            <a:prstGeom prst="rect">
              <a:avLst/>
            </a:prstGeom>
            <a:solidFill>
              <a:srgbClr val="FEE2A1"/>
            </a:solidFill>
            <a:ln w="9525" cap="flat">
              <a:solidFill>
                <a:srgbClr val="7A838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1300"/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0" y="0"/>
              <a:ext cx="1657350" cy="180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300"/>
              </a:pPr>
              <a:r>
                <a:t>Importance of velocity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ALDO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IOTA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Crucible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Select projects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4" name="Shape 434"/>
          <p:cNvSpPr/>
          <p:nvPr/>
        </p:nvSpPr>
        <p:spPr>
          <a:xfrm>
            <a:off x="2699072" y="2306977"/>
            <a:ext cx="1657351" cy="27625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Product Owners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Scrum masters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  <a:r>
              <a:t>Architects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Developers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Ops / Infra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  <a:r>
              <a:t>Security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Compliance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  <a:r>
              <a:t>Change Control</a:t>
            </a:r>
            <a:endParaRPr>
              <a:solidFill>
                <a:srgbClr val="FFFFFF"/>
              </a:solidFill>
            </a:endParaRPr>
          </a:p>
          <a:p>
            <a:pPr algn="ctr">
              <a:defRPr sz="1300"/>
            </a:pPr>
          </a:p>
          <a:p>
            <a:pPr algn="ctr">
              <a:defRPr sz="1300"/>
            </a:pPr>
          </a:p>
        </p:txBody>
      </p:sp>
      <p:grpSp>
        <p:nvGrpSpPr>
          <p:cNvPr id="437" name="Group 437"/>
          <p:cNvGrpSpPr/>
          <p:nvPr/>
        </p:nvGrpSpPr>
        <p:grpSpPr>
          <a:xfrm>
            <a:off x="2710501" y="5379582"/>
            <a:ext cx="1657351" cy="1920527"/>
            <a:chOff x="0" y="0"/>
            <a:chExt cx="1657350" cy="1920525"/>
          </a:xfrm>
        </p:grpSpPr>
        <p:sp>
          <p:nvSpPr>
            <p:cNvPr id="435" name="Shape 435"/>
            <p:cNvSpPr/>
            <p:nvPr/>
          </p:nvSpPr>
          <p:spPr>
            <a:xfrm>
              <a:off x="0" y="0"/>
              <a:ext cx="1657350" cy="1920526"/>
            </a:xfrm>
            <a:prstGeom prst="rect">
              <a:avLst/>
            </a:prstGeom>
            <a:solidFill>
              <a:srgbClr val="FEE2A1"/>
            </a:solidFill>
            <a:ln w="9525" cap="flat">
              <a:solidFill>
                <a:srgbClr val="7A838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1300"/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0" y="0"/>
              <a:ext cx="1657350" cy="1800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Behavioural Expectations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Prioritisation</a:t>
              </a: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Technical training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</p:txBody>
        </p:sp>
      </p:grpSp>
      <p:sp>
        <p:nvSpPr>
          <p:cNvPr id="438" name="Shape 438"/>
          <p:cNvSpPr/>
          <p:nvPr/>
        </p:nvSpPr>
        <p:spPr>
          <a:xfrm>
            <a:off x="4436430" y="1861209"/>
            <a:ext cx="7445560" cy="291627"/>
          </a:xfrm>
          <a:prstGeom prst="rect">
            <a:avLst/>
          </a:prstGeom>
          <a:solidFill>
            <a:schemeClr val="accent2"/>
          </a:solidFill>
          <a:ln>
            <a:solidFill>
              <a:srgbClr val="56B5B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>
                <a:solidFill>
                  <a:srgbClr val="FFFFFF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  </a:t>
            </a:r>
            <a:r>
              <a:t>   6 – 8 weeks    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439" name="Shape 439"/>
          <p:cNvSpPr/>
          <p:nvPr/>
        </p:nvSpPr>
        <p:spPr>
          <a:xfrm>
            <a:off x="11961999" y="1861209"/>
            <a:ext cx="1657351" cy="286064"/>
          </a:xfrm>
          <a:prstGeom prst="rect">
            <a:avLst/>
          </a:prstGeom>
          <a:solidFill>
            <a:schemeClr val="accent2"/>
          </a:solidFill>
          <a:ln>
            <a:solidFill>
              <a:srgbClr val="56B5B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/>
            <a:r>
              <a:t>SHOWCASE</a:t>
            </a:r>
          </a:p>
        </p:txBody>
      </p:sp>
      <p:sp>
        <p:nvSpPr>
          <p:cNvPr id="440" name="Shape 440"/>
          <p:cNvSpPr/>
          <p:nvPr/>
        </p:nvSpPr>
        <p:spPr>
          <a:xfrm>
            <a:off x="4425000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5679263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6933524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187786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9442046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0696309" y="2333544"/>
            <a:ext cx="1185683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300"/>
            </a:pPr>
          </a:p>
          <a:p>
            <a:pPr algn="ctr">
              <a:defRPr sz="1300"/>
            </a:pPr>
            <a:r>
              <a:t>Sprint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11965182" y="2333543"/>
            <a:ext cx="1657351" cy="6670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Invite the whole business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49" name="Group 449"/>
          <p:cNvGrpSpPr/>
          <p:nvPr/>
        </p:nvGrpSpPr>
        <p:grpSpPr>
          <a:xfrm>
            <a:off x="11961999" y="3145119"/>
            <a:ext cx="1657351" cy="4154987"/>
            <a:chOff x="0" y="0"/>
            <a:chExt cx="1657350" cy="4154985"/>
          </a:xfrm>
        </p:grpSpPr>
        <p:sp>
          <p:nvSpPr>
            <p:cNvPr id="447" name="Shape 447"/>
            <p:cNvSpPr/>
            <p:nvPr/>
          </p:nvSpPr>
          <p:spPr>
            <a:xfrm>
              <a:off x="0" y="0"/>
              <a:ext cx="1657350" cy="4154986"/>
            </a:xfrm>
            <a:prstGeom prst="rect">
              <a:avLst/>
            </a:prstGeom>
            <a:solidFill>
              <a:srgbClr val="FEE2A1"/>
            </a:solidFill>
            <a:ln w="9525" cap="flat">
              <a:solidFill>
                <a:srgbClr val="7A838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1300"/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0" y="0"/>
              <a:ext cx="1657350" cy="3515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We demonstrate that high velocity is possible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 sz="1300"/>
              </a:pPr>
              <a:r>
                <a:t>“HERE”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We explain what it feels like to go fast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We talk about the challenges we overcame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  <a:r>
                <a:t>We invite others to join the revolution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4436430" y="3145120"/>
            <a:ext cx="7445560" cy="4154986"/>
            <a:chOff x="0" y="0"/>
            <a:chExt cx="7445559" cy="4154984"/>
          </a:xfrm>
        </p:grpSpPr>
        <p:sp>
          <p:nvSpPr>
            <p:cNvPr id="450" name="Shape 450"/>
            <p:cNvSpPr/>
            <p:nvPr/>
          </p:nvSpPr>
          <p:spPr>
            <a:xfrm>
              <a:off x="0" y="0"/>
              <a:ext cx="7445560" cy="4154984"/>
            </a:xfrm>
            <a:prstGeom prst="rect">
              <a:avLst/>
            </a:prstGeom>
            <a:solidFill>
              <a:srgbClr val="FEE2A1"/>
            </a:solidFill>
            <a:ln w="9525" cap="flat">
              <a:solidFill>
                <a:srgbClr val="7A838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algn="ctr">
                <a:defRPr sz="1300"/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0" y="0"/>
              <a:ext cx="7445560" cy="3896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300"/>
              </a:pPr>
            </a:p>
            <a:p>
              <a:pPr algn="ctr">
                <a:defRPr sz="1300"/>
              </a:pPr>
            </a:p>
            <a:p>
              <a:pPr algn="ctr">
                <a:defRPr b="1" sz="1300"/>
              </a:pPr>
              <a:r>
                <a:t>Weekly mentoring sessions and executive coaching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b="1" sz="1300"/>
              </a:pPr>
              <a:r>
                <a:t>People and process concerns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Team dynamics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Dealing with inefficient / broken processes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Bureaucracy and supervision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Executive sponsorship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b="1" sz="1300"/>
              </a:pPr>
              <a:r>
                <a:t>Technical concerns</a:t>
              </a:r>
            </a:p>
            <a:p>
              <a:pPr algn="ctr">
                <a:defRPr sz="1300"/>
              </a:pPr>
              <a:r>
                <a:t>Version control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Self service provisioning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Continuous delivery pipeline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  <a:r>
                <a:t>Test / Behaviour driven development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300"/>
              </a:pPr>
            </a:p>
            <a:p>
              <a:pPr algn="ctr">
                <a:defRPr sz="1300"/>
              </a:pPr>
            </a:p>
            <a:p>
              <a:pPr algn="ctr">
                <a:defRPr sz="1300"/>
              </a:pPr>
            </a:p>
            <a:p>
              <a:pPr algn="ctr">
                <a:defRPr sz="13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14630400" cy="89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864" tIns="54864" rIns="54864" bIns="54864">
            <a:spAutoFit/>
          </a:bodyPr>
          <a:lstStyle>
            <a:lvl1pPr defTabSz="457200">
              <a:defRPr b="1" sz="5200">
                <a:solidFill>
                  <a:srgbClr val="FF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 Example DevOps Transformation Program</a:t>
            </a:r>
          </a:p>
        </p:txBody>
      </p:sp>
      <p:sp>
        <p:nvSpPr>
          <p:cNvPr id="455" name="Shape 455"/>
          <p:cNvSpPr/>
          <p:nvPr/>
        </p:nvSpPr>
        <p:spPr>
          <a:xfrm>
            <a:off x="589005" y="1694533"/>
            <a:ext cx="13147830" cy="291627"/>
          </a:xfrm>
          <a:prstGeom prst="rect">
            <a:avLst/>
          </a:prstGeom>
          <a:solidFill>
            <a:srgbClr val="3E8F8A"/>
          </a:solidFill>
          <a:ln>
            <a:solidFill>
              <a:srgbClr val="56B5B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>
                <a:solidFill>
                  <a:srgbClr val="FFFFFF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  </a:t>
            </a:r>
            <a:r>
              <a:t>   12-18 months    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</a:p>
        </p:txBody>
      </p:sp>
      <p:sp>
        <p:nvSpPr>
          <p:cNvPr id="456" name="Shape 456"/>
          <p:cNvSpPr/>
          <p:nvPr/>
        </p:nvSpPr>
        <p:spPr>
          <a:xfrm>
            <a:off x="589004" y="2260125"/>
            <a:ext cx="1185683" cy="28606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DTW</a:t>
            </a:r>
          </a:p>
        </p:txBody>
      </p:sp>
      <p:sp>
        <p:nvSpPr>
          <p:cNvPr id="457" name="Shape 457"/>
          <p:cNvSpPr/>
          <p:nvPr/>
        </p:nvSpPr>
        <p:spPr>
          <a:xfrm>
            <a:off x="2438639" y="2260125"/>
            <a:ext cx="1185683" cy="28606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DTW</a:t>
            </a:r>
          </a:p>
        </p:txBody>
      </p:sp>
      <p:sp>
        <p:nvSpPr>
          <p:cNvPr id="458" name="Shape 458"/>
          <p:cNvSpPr/>
          <p:nvPr/>
        </p:nvSpPr>
        <p:spPr>
          <a:xfrm>
            <a:off x="4288273" y="2260125"/>
            <a:ext cx="1185683" cy="28606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DTW</a:t>
            </a:r>
          </a:p>
        </p:txBody>
      </p:sp>
      <p:sp>
        <p:nvSpPr>
          <p:cNvPr id="459" name="Shape 459"/>
          <p:cNvSpPr/>
          <p:nvPr/>
        </p:nvSpPr>
        <p:spPr>
          <a:xfrm>
            <a:off x="6137909" y="2260125"/>
            <a:ext cx="1185683" cy="28606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DTW</a:t>
            </a:r>
          </a:p>
        </p:txBody>
      </p:sp>
      <p:sp>
        <p:nvSpPr>
          <p:cNvPr id="460" name="Shape 460"/>
          <p:cNvSpPr/>
          <p:nvPr/>
        </p:nvSpPr>
        <p:spPr>
          <a:xfrm>
            <a:off x="1181847" y="7134686"/>
            <a:ext cx="2489861" cy="4765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Consultancy - training and mentoring</a:t>
            </a:r>
          </a:p>
        </p:txBody>
      </p:sp>
      <p:sp>
        <p:nvSpPr>
          <p:cNvPr id="461" name="Shape 461"/>
          <p:cNvSpPr/>
          <p:nvPr/>
        </p:nvSpPr>
        <p:spPr>
          <a:xfrm>
            <a:off x="5709068" y="7147262"/>
            <a:ext cx="2489861" cy="476565"/>
          </a:xfrm>
          <a:prstGeom prst="rect">
            <a:avLst/>
          </a:prstGeom>
          <a:solidFill>
            <a:srgbClr val="FFC000"/>
          </a:solidFill>
          <a:ln>
            <a:solidFill>
              <a:srgbClr val="FDB50E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300"/>
            </a:lvl1pPr>
          </a:lstStyle>
          <a:p>
            <a:pPr/>
            <a:r>
              <a:t>Consultancy - training and mentoring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7693484" y="2174758"/>
            <a:ext cx="604335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Self sufficiency as quickly as possible</a:t>
            </a:r>
          </a:p>
        </p:txBody>
      </p:sp>
      <p:grpSp>
        <p:nvGrpSpPr>
          <p:cNvPr id="465" name="Group 465"/>
          <p:cNvGrpSpPr/>
          <p:nvPr/>
        </p:nvGrpSpPr>
        <p:grpSpPr>
          <a:xfrm>
            <a:off x="589005" y="2855741"/>
            <a:ext cx="13147830" cy="714873"/>
            <a:chOff x="0" y="0"/>
            <a:chExt cx="13147828" cy="714871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13147829" cy="286064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1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0" y="428807"/>
              <a:ext cx="13147829" cy="286065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2</a:t>
              </a:r>
            </a:p>
          </p:txBody>
        </p:sp>
      </p:grpSp>
      <p:grpSp>
        <p:nvGrpSpPr>
          <p:cNvPr id="468" name="Group 468"/>
          <p:cNvGrpSpPr/>
          <p:nvPr/>
        </p:nvGrpSpPr>
        <p:grpSpPr>
          <a:xfrm>
            <a:off x="2438639" y="3787876"/>
            <a:ext cx="11298195" cy="714873"/>
            <a:chOff x="0" y="0"/>
            <a:chExt cx="11298194" cy="714871"/>
          </a:xfrm>
        </p:grpSpPr>
        <p:sp>
          <p:nvSpPr>
            <p:cNvPr id="466" name="Shape 466"/>
            <p:cNvSpPr/>
            <p:nvPr/>
          </p:nvSpPr>
          <p:spPr>
            <a:xfrm>
              <a:off x="0" y="0"/>
              <a:ext cx="11298195" cy="286064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3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0" y="428807"/>
              <a:ext cx="11298195" cy="286065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4</a:t>
              </a:r>
            </a:p>
          </p:txBody>
        </p:sp>
      </p:grpSp>
      <p:grpSp>
        <p:nvGrpSpPr>
          <p:cNvPr id="471" name="Group 471"/>
          <p:cNvGrpSpPr/>
          <p:nvPr/>
        </p:nvGrpSpPr>
        <p:grpSpPr>
          <a:xfrm>
            <a:off x="783894" y="6125862"/>
            <a:ext cx="7362874" cy="735802"/>
            <a:chOff x="0" y="0"/>
            <a:chExt cx="7362873" cy="735800"/>
          </a:xfrm>
        </p:grpSpPr>
        <p:sp>
          <p:nvSpPr>
            <p:cNvPr id="469" name="Shape 469"/>
            <p:cNvSpPr/>
            <p:nvPr/>
          </p:nvSpPr>
          <p:spPr>
            <a:xfrm>
              <a:off x="0" y="0"/>
              <a:ext cx="6531306" cy="286064"/>
            </a:xfrm>
            <a:prstGeom prst="rect">
              <a:avLst/>
            </a:prstGeom>
            <a:solidFill>
              <a:srgbClr val="3E8F8A"/>
            </a:solidFill>
            <a:ln w="9525" cap="flat">
              <a:solidFill>
                <a:srgbClr val="56B5B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Self service provisioning</a:t>
              </a:r>
            </a:p>
          </p:txBody>
        </p:sp>
        <p:sp>
          <p:nvSpPr>
            <p:cNvPr id="470" name="Shape 470"/>
            <p:cNvSpPr/>
            <p:nvPr/>
          </p:nvSpPr>
          <p:spPr>
            <a:xfrm>
              <a:off x="831567" y="449736"/>
              <a:ext cx="6531307" cy="286065"/>
            </a:xfrm>
            <a:prstGeom prst="rect">
              <a:avLst/>
            </a:prstGeom>
            <a:solidFill>
              <a:srgbClr val="3E8F8A"/>
            </a:solidFill>
            <a:ln w="9525" cap="flat">
              <a:solidFill>
                <a:srgbClr val="56B5B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Automated ”continuous delivery” pipeline</a:t>
              </a:r>
            </a:p>
          </p:txBody>
        </p:sp>
      </p:grpSp>
      <p:grpSp>
        <p:nvGrpSpPr>
          <p:cNvPr id="474" name="Group 474"/>
          <p:cNvGrpSpPr/>
          <p:nvPr/>
        </p:nvGrpSpPr>
        <p:grpSpPr>
          <a:xfrm>
            <a:off x="4288273" y="4737506"/>
            <a:ext cx="9448562" cy="714873"/>
            <a:chOff x="0" y="0"/>
            <a:chExt cx="9448560" cy="714871"/>
          </a:xfrm>
        </p:grpSpPr>
        <p:sp>
          <p:nvSpPr>
            <p:cNvPr id="472" name="Shape 472"/>
            <p:cNvSpPr/>
            <p:nvPr/>
          </p:nvSpPr>
          <p:spPr>
            <a:xfrm>
              <a:off x="0" y="0"/>
              <a:ext cx="9448561" cy="286064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5</a:t>
              </a:r>
            </a:p>
          </p:txBody>
        </p:sp>
        <p:sp>
          <p:nvSpPr>
            <p:cNvPr id="473" name="Shape 473"/>
            <p:cNvSpPr/>
            <p:nvPr/>
          </p:nvSpPr>
          <p:spPr>
            <a:xfrm>
              <a:off x="0" y="428807"/>
              <a:ext cx="9448561" cy="286065"/>
            </a:xfrm>
            <a:prstGeom prst="rect">
              <a:avLst/>
            </a:prstGeom>
            <a:gradFill flip="none" rotWithShape="1">
              <a:gsLst>
                <a:gs pos="0">
                  <a:srgbClr val="59B5F4"/>
                </a:gs>
                <a:gs pos="100000">
                  <a:schemeClr val="accent3">
                    <a:hueOff val="265435"/>
                    <a:satOff val="32768"/>
                    <a:lumOff val="20814"/>
                  </a:schemeClr>
                </a:gs>
              </a:gsLst>
              <a:lin ang="16200000" scaled="0"/>
            </a:gradFill>
            <a:ln w="9525" cap="flat">
              <a:solidFill>
                <a:srgbClr val="66AEE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/>
              </a:lvl1pPr>
            </a:lstStyle>
            <a:p>
              <a:pPr/>
              <a:r>
                <a:t>Product team 6</a:t>
              </a:r>
            </a:p>
          </p:txBody>
        </p:sp>
      </p:grpSp>
      <p:sp>
        <p:nvSpPr>
          <p:cNvPr id="475" name="Shape 475"/>
          <p:cNvSpPr/>
          <p:nvPr/>
        </p:nvSpPr>
        <p:spPr>
          <a:xfrm>
            <a:off x="8379494" y="6021601"/>
            <a:ext cx="573236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Mentoring, technical consulting and training if required to create the foundational platforms if required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" name="Shape 270"/>
          <p:cNvSpPr/>
          <p:nvPr/>
        </p:nvSpPr>
        <p:spPr>
          <a:xfrm>
            <a:off x="529058" y="629542"/>
            <a:ext cx="12142976" cy="574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Deliver software in small increments, optimising for rate of feedback and not quality.</a:t>
            </a:r>
          </a:p>
        </p:txBody>
      </p:sp>
      <p:sp>
        <p:nvSpPr>
          <p:cNvPr id="271" name="Shape 271"/>
          <p:cNvSpPr/>
          <p:nvPr/>
        </p:nvSpPr>
        <p:spPr>
          <a:xfrm>
            <a:off x="541758" y="6272850"/>
            <a:ext cx="1352043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Discuss.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Shape 274"/>
          <p:cNvSpPr/>
          <p:nvPr/>
        </p:nvSpPr>
        <p:spPr>
          <a:xfrm>
            <a:off x="0" y="3179563"/>
            <a:ext cx="14630402" cy="33753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5" name="Shape 275"/>
          <p:cNvSpPr/>
          <p:nvPr/>
        </p:nvSpPr>
        <p:spPr>
          <a:xfrm>
            <a:off x="161923" y="603304"/>
            <a:ext cx="140391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00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Quality is History</a:t>
            </a:r>
          </a:p>
        </p:txBody>
      </p:sp>
      <p:sp>
        <p:nvSpPr>
          <p:cNvPr id="276" name="Shape 276"/>
          <p:cNvSpPr/>
          <p:nvPr/>
        </p:nvSpPr>
        <p:spPr>
          <a:xfrm>
            <a:off x="173408" y="3863942"/>
            <a:ext cx="13810176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1600">
                <a:solidFill>
                  <a:schemeClr val="accent2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anti-fragile… </a:t>
            </a:r>
            <a:r>
              <a:rPr sz="2800"/>
              <a:t>(not the opposite of fragile)</a:t>
            </a:r>
          </a:p>
        </p:txBody>
      </p:sp>
      <p:grpSp>
        <p:nvGrpSpPr>
          <p:cNvPr id="279" name="Group 279"/>
          <p:cNvGrpSpPr/>
          <p:nvPr/>
        </p:nvGrpSpPr>
        <p:grpSpPr>
          <a:xfrm>
            <a:off x="315978" y="6760633"/>
            <a:ext cx="4602561" cy="1270002"/>
            <a:chOff x="0" y="0"/>
            <a:chExt cx="4602560" cy="1270001"/>
          </a:xfrm>
        </p:grpSpPr>
        <p:sp>
          <p:nvSpPr>
            <p:cNvPr id="277" name="Shape 277"/>
            <p:cNvSpPr/>
            <p:nvPr/>
          </p:nvSpPr>
          <p:spPr>
            <a:xfrm>
              <a:off x="0" y="-1"/>
              <a:ext cx="4602561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0" y="360682"/>
              <a:ext cx="4602561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/>
              <a:r>
                <a:t>configuration as code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4957232" y="6760633"/>
            <a:ext cx="4602562" cy="1270002"/>
            <a:chOff x="0" y="0"/>
            <a:chExt cx="4602560" cy="1270001"/>
          </a:xfrm>
        </p:grpSpPr>
        <p:sp>
          <p:nvSpPr>
            <p:cNvPr id="280" name="Shape 280"/>
            <p:cNvSpPr/>
            <p:nvPr/>
          </p:nvSpPr>
          <p:spPr>
            <a:xfrm>
              <a:off x="-1" y="-1"/>
              <a:ext cx="4602562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-1" y="360682"/>
              <a:ext cx="4602562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/>
              <a:r>
                <a:t>automation of configuration</a:t>
              </a:r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9598487" y="6760633"/>
            <a:ext cx="4602561" cy="1270002"/>
            <a:chOff x="0" y="0"/>
            <a:chExt cx="4602560" cy="1270001"/>
          </a:xfrm>
        </p:grpSpPr>
        <p:sp>
          <p:nvSpPr>
            <p:cNvPr id="283" name="Shape 283"/>
            <p:cNvSpPr/>
            <p:nvPr/>
          </p:nvSpPr>
          <p:spPr>
            <a:xfrm>
              <a:off x="0" y="-1"/>
              <a:ext cx="4602561" cy="1270003"/>
            </a:xfrm>
            <a:prstGeom prst="rect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0" y="360682"/>
              <a:ext cx="4602561" cy="5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pPr/>
              <a:r>
                <a:t>continuous delivery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3"/>
      <p:bldP build="whole" bldLvl="1" animBg="1" rev="0" advAuto="0" spid="279" grpId="4"/>
      <p:bldP build="whole" bldLvl="1" animBg="1" rev="0" advAuto="0" spid="274" grpId="1"/>
      <p:bldP build="whole" bldLvl="1" animBg="1" rev="0" advAuto="0" spid="276" grpId="2"/>
      <p:bldP build="whole" bldLvl="1" animBg="1" rev="0" advAuto="0" spid="285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 rot="1628520">
            <a:off x="3140470" y="3409595"/>
            <a:ext cx="9933619" cy="2277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727" fill="norm" stroke="1" extrusionOk="0">
                <a:moveTo>
                  <a:pt x="0" y="599"/>
                </a:moveTo>
                <a:cubicBezTo>
                  <a:pt x="3334" y="-2770"/>
                  <a:pt x="5513" y="8980"/>
                  <a:pt x="8541" y="13012"/>
                </a:cubicBezTo>
                <a:cubicBezTo>
                  <a:pt x="12911" y="18830"/>
                  <a:pt x="17217" y="8415"/>
                  <a:pt x="21600" y="2947"/>
                </a:cubicBezTo>
              </a:path>
            </a:pathLst>
          </a:custGeom>
          <a:ln w="88900">
            <a:solidFill>
              <a:srgbClr val="F4A858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Shape 289"/>
          <p:cNvSpPr/>
          <p:nvPr/>
        </p:nvSpPr>
        <p:spPr>
          <a:xfrm>
            <a:off x="2727374" y="6765594"/>
            <a:ext cx="10268748" cy="2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Shape 290"/>
          <p:cNvSpPr/>
          <p:nvPr/>
        </p:nvSpPr>
        <p:spPr>
          <a:xfrm flipV="1">
            <a:off x="2731466" y="1056565"/>
            <a:ext cx="2" cy="5717496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1" name="Shape 291"/>
          <p:cNvSpPr/>
          <p:nvPr/>
        </p:nvSpPr>
        <p:spPr>
          <a:xfrm>
            <a:off x="238092" y="1264817"/>
            <a:ext cx="236592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know</a:t>
            </a:r>
            <a:r>
              <a:t> is important</a:t>
            </a:r>
          </a:p>
        </p:txBody>
      </p:sp>
      <p:sp>
        <p:nvSpPr>
          <p:cNvPr id="292" name="Shape 292"/>
          <p:cNvSpPr/>
          <p:nvPr/>
        </p:nvSpPr>
        <p:spPr>
          <a:xfrm>
            <a:off x="2706305" y="6852818"/>
            <a:ext cx="32588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know</a:t>
            </a:r>
            <a:r>
              <a:t> will fail</a:t>
            </a:r>
          </a:p>
        </p:txBody>
      </p:sp>
      <p:sp>
        <p:nvSpPr>
          <p:cNvPr id="293" name="Shape 293"/>
          <p:cNvSpPr/>
          <p:nvPr/>
        </p:nvSpPr>
        <p:spPr>
          <a:xfrm>
            <a:off x="9771739" y="6852818"/>
            <a:ext cx="3123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think</a:t>
            </a:r>
            <a:r>
              <a:t> will fail</a:t>
            </a:r>
          </a:p>
        </p:txBody>
      </p:sp>
      <p:sp>
        <p:nvSpPr>
          <p:cNvPr id="294" name="Shape 294"/>
          <p:cNvSpPr/>
          <p:nvPr/>
        </p:nvSpPr>
        <p:spPr>
          <a:xfrm rot="1628520">
            <a:off x="1739226" y="3702633"/>
            <a:ext cx="11253473" cy="2389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4093" fill="norm" stroke="1" extrusionOk="0">
                <a:moveTo>
                  <a:pt x="0" y="558"/>
                </a:moveTo>
                <a:cubicBezTo>
                  <a:pt x="2922" y="-2492"/>
                  <a:pt x="4909" y="7776"/>
                  <a:pt x="7539" y="11878"/>
                </a:cubicBezTo>
                <a:cubicBezTo>
                  <a:pt x="12174" y="19108"/>
                  <a:pt x="16843" y="6847"/>
                  <a:pt x="21600" y="717"/>
                </a:cubicBezTo>
              </a:path>
            </a:pathLst>
          </a:custGeom>
          <a:ln w="88900">
            <a:solidFill>
              <a:schemeClr val="accent1">
                <a:lumOff val="23137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11426158" y="6029133"/>
            <a:ext cx="1272574" cy="246938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infrastructure</a:t>
            </a:r>
          </a:p>
        </p:txBody>
      </p:sp>
      <p:sp>
        <p:nvSpPr>
          <p:cNvPr id="296" name="Shape 296"/>
          <p:cNvSpPr/>
          <p:nvPr/>
        </p:nvSpPr>
        <p:spPr>
          <a:xfrm>
            <a:off x="238092" y="5845986"/>
            <a:ext cx="236592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think</a:t>
            </a:r>
            <a:r>
              <a:t> is important</a:t>
            </a:r>
          </a:p>
        </p:txBody>
      </p:sp>
      <p:sp>
        <p:nvSpPr>
          <p:cNvPr id="297" name="Shape 297"/>
          <p:cNvSpPr/>
          <p:nvPr/>
        </p:nvSpPr>
        <p:spPr>
          <a:xfrm>
            <a:off x="11578059" y="6354183"/>
            <a:ext cx="1044973" cy="246937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298" name="Shape 298"/>
          <p:cNvSpPr/>
          <p:nvPr/>
        </p:nvSpPr>
        <p:spPr>
          <a:xfrm flipV="1">
            <a:off x="2758015" y="1732226"/>
            <a:ext cx="10207466" cy="5009933"/>
          </a:xfrm>
          <a:prstGeom prst="line">
            <a:avLst/>
          </a:prstGeom>
          <a:ln w="25400">
            <a:solidFill>
              <a:srgbClr val="FEDB89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9" name="Shape 299"/>
          <p:cNvSpPr/>
          <p:nvPr/>
        </p:nvSpPr>
        <p:spPr>
          <a:xfrm rot="20010000">
            <a:off x="10811912" y="2157923"/>
            <a:ext cx="1764464" cy="246938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investment priority</a:t>
            </a:r>
          </a:p>
        </p:txBody>
      </p:sp>
      <p:grpSp>
        <p:nvGrpSpPr>
          <p:cNvPr id="303" name="Group 303"/>
          <p:cNvGrpSpPr/>
          <p:nvPr/>
        </p:nvGrpSpPr>
        <p:grpSpPr>
          <a:xfrm>
            <a:off x="10589841" y="1287209"/>
            <a:ext cx="1787914" cy="1216445"/>
            <a:chOff x="0" y="0"/>
            <a:chExt cx="1787913" cy="1216443"/>
          </a:xfrm>
        </p:grpSpPr>
        <p:sp>
          <p:nvSpPr>
            <p:cNvPr id="300" name="Shape 300"/>
            <p:cNvSpPr/>
            <p:nvPr/>
          </p:nvSpPr>
          <p:spPr>
            <a:xfrm flipH="1" flipV="1">
              <a:off x="829734" y="338667"/>
              <a:ext cx="280846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1" name="Shape 301"/>
            <p:cNvSpPr/>
            <p:nvPr/>
          </p:nvSpPr>
          <p:spPr>
            <a:xfrm flipH="1" flipV="1">
              <a:off x="-1" y="765215"/>
              <a:ext cx="280847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02" name="Shape 302"/>
            <p:cNvSpPr/>
            <p:nvPr/>
          </p:nvSpPr>
          <p:spPr>
            <a:xfrm flipH="1" flipV="1">
              <a:off x="1507067" y="0"/>
              <a:ext cx="280846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03E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" name="Shape 306"/>
          <p:cNvSpPr/>
          <p:nvPr/>
        </p:nvSpPr>
        <p:spPr>
          <a:xfrm>
            <a:off x="2727374" y="6765594"/>
            <a:ext cx="10268748" cy="2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Shape 307"/>
          <p:cNvSpPr/>
          <p:nvPr/>
        </p:nvSpPr>
        <p:spPr>
          <a:xfrm flipV="1">
            <a:off x="2731466" y="1056565"/>
            <a:ext cx="2" cy="5717496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Shape 308"/>
          <p:cNvSpPr/>
          <p:nvPr/>
        </p:nvSpPr>
        <p:spPr>
          <a:xfrm>
            <a:off x="238092" y="1264817"/>
            <a:ext cx="236592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know</a:t>
            </a:r>
            <a:r>
              <a:t> is important</a:t>
            </a:r>
          </a:p>
        </p:txBody>
      </p:sp>
      <p:sp>
        <p:nvSpPr>
          <p:cNvPr id="309" name="Shape 309"/>
          <p:cNvSpPr/>
          <p:nvPr/>
        </p:nvSpPr>
        <p:spPr>
          <a:xfrm>
            <a:off x="2706305" y="6852818"/>
            <a:ext cx="32588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know</a:t>
            </a:r>
            <a:r>
              <a:t> will fail</a:t>
            </a:r>
          </a:p>
        </p:txBody>
      </p:sp>
      <p:sp>
        <p:nvSpPr>
          <p:cNvPr id="310" name="Shape 310"/>
          <p:cNvSpPr/>
          <p:nvPr/>
        </p:nvSpPr>
        <p:spPr>
          <a:xfrm>
            <a:off x="9771739" y="6852818"/>
            <a:ext cx="31238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think</a:t>
            </a:r>
            <a:r>
              <a:t> will fail</a:t>
            </a:r>
          </a:p>
        </p:txBody>
      </p:sp>
      <p:sp>
        <p:nvSpPr>
          <p:cNvPr id="311" name="Shape 311"/>
          <p:cNvSpPr/>
          <p:nvPr/>
        </p:nvSpPr>
        <p:spPr>
          <a:xfrm>
            <a:off x="238092" y="5845986"/>
            <a:ext cx="236592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What we </a:t>
            </a:r>
            <a:r>
              <a:rPr u="sng"/>
              <a:t>think</a:t>
            </a:r>
            <a:r>
              <a:t> is important</a:t>
            </a:r>
          </a:p>
        </p:txBody>
      </p:sp>
      <p:grpSp>
        <p:nvGrpSpPr>
          <p:cNvPr id="316" name="Group 316"/>
          <p:cNvGrpSpPr/>
          <p:nvPr/>
        </p:nvGrpSpPr>
        <p:grpSpPr>
          <a:xfrm>
            <a:off x="1813739" y="1267315"/>
            <a:ext cx="11232865" cy="7260436"/>
            <a:chOff x="66" y="-86"/>
            <a:chExt cx="11232864" cy="7260435"/>
          </a:xfrm>
        </p:grpSpPr>
        <p:sp>
          <p:nvSpPr>
            <p:cNvPr id="312" name="Shape 312"/>
            <p:cNvSpPr/>
            <p:nvPr/>
          </p:nvSpPr>
          <p:spPr>
            <a:xfrm rot="1628520">
              <a:off x="1326796" y="2142194"/>
              <a:ext cx="9933621" cy="2277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727" fill="norm" stroke="1" extrusionOk="0">
                  <a:moveTo>
                    <a:pt x="0" y="599"/>
                  </a:moveTo>
                  <a:cubicBezTo>
                    <a:pt x="3334" y="-2770"/>
                    <a:pt x="5513" y="8980"/>
                    <a:pt x="8541" y="13012"/>
                  </a:cubicBezTo>
                  <a:cubicBezTo>
                    <a:pt x="12911" y="18830"/>
                    <a:pt x="17217" y="8415"/>
                    <a:pt x="21600" y="2947"/>
                  </a:cubicBezTo>
                </a:path>
              </a:pathLst>
            </a:custGeom>
            <a:noFill/>
            <a:ln w="88900" cap="flat">
              <a:solidFill>
                <a:srgbClr val="F4A858"/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3" name="Shape 313"/>
            <p:cNvSpPr/>
            <p:nvPr/>
          </p:nvSpPr>
          <p:spPr>
            <a:xfrm rot="1628520">
              <a:off x="-74449" y="2435233"/>
              <a:ext cx="11253476" cy="238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093" fill="norm" stroke="1" extrusionOk="0">
                  <a:moveTo>
                    <a:pt x="0" y="558"/>
                  </a:moveTo>
                  <a:cubicBezTo>
                    <a:pt x="2922" y="-2492"/>
                    <a:pt x="4909" y="7776"/>
                    <a:pt x="7539" y="11878"/>
                  </a:cubicBezTo>
                  <a:cubicBezTo>
                    <a:pt x="12174" y="19108"/>
                    <a:pt x="16843" y="6847"/>
                    <a:pt x="21600" y="717"/>
                  </a:cubicBezTo>
                </a:path>
              </a:pathLst>
            </a:custGeom>
            <a:noFill/>
            <a:ln w="88900" cap="flat">
              <a:solidFill>
                <a:schemeClr val="accent1">
                  <a:lumOff val="23137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9612485" y="4761733"/>
              <a:ext cx="1272575" cy="246937"/>
            </a:xfrm>
            <a:prstGeom prst="rect">
              <a:avLst/>
            </a:prstGeom>
            <a:solidFill>
              <a:schemeClr val="accent2">
                <a:lumOff val="-639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infrastructure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9764386" y="5086783"/>
              <a:ext cx="1044973" cy="246938"/>
            </a:xfrm>
            <a:prstGeom prst="rect">
              <a:avLst/>
            </a:prstGeom>
            <a:solidFill>
              <a:schemeClr val="accent2">
                <a:lumOff val="-639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application</a:t>
              </a:r>
            </a:p>
          </p:txBody>
        </p:sp>
      </p:grpSp>
      <p:sp>
        <p:nvSpPr>
          <p:cNvPr id="317" name="Shape 317"/>
          <p:cNvSpPr/>
          <p:nvPr/>
        </p:nvSpPr>
        <p:spPr>
          <a:xfrm flipV="1">
            <a:off x="2758015" y="1732226"/>
            <a:ext cx="10207466" cy="5009933"/>
          </a:xfrm>
          <a:prstGeom prst="line">
            <a:avLst/>
          </a:prstGeom>
          <a:ln w="25400">
            <a:solidFill>
              <a:srgbClr val="FEDB89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8" name="Shape 318"/>
          <p:cNvSpPr/>
          <p:nvPr/>
        </p:nvSpPr>
        <p:spPr>
          <a:xfrm rot="20010000">
            <a:off x="10811912" y="2157923"/>
            <a:ext cx="1764464" cy="246938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investment priority</a:t>
            </a:r>
          </a:p>
        </p:txBody>
      </p:sp>
      <p:sp>
        <p:nvSpPr>
          <p:cNvPr id="319" name="Shape 319"/>
          <p:cNvSpPr/>
          <p:nvPr/>
        </p:nvSpPr>
        <p:spPr>
          <a:xfrm flipH="1">
            <a:off x="8552087" y="1047899"/>
            <a:ext cx="2" cy="5630471"/>
          </a:xfrm>
          <a:prstGeom prst="line">
            <a:avLst/>
          </a:prstGeom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0" name="Shape 320"/>
          <p:cNvSpPr/>
          <p:nvPr/>
        </p:nvSpPr>
        <p:spPr>
          <a:xfrm>
            <a:off x="6774298" y="638737"/>
            <a:ext cx="3555579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feedback inflection point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3522670" y="3740150"/>
            <a:ext cx="9612648" cy="1003300"/>
            <a:chOff x="0" y="0"/>
            <a:chExt cx="9612646" cy="1003300"/>
          </a:xfrm>
        </p:grpSpPr>
        <p:sp>
          <p:nvSpPr>
            <p:cNvPr id="321" name="Shape 321"/>
            <p:cNvSpPr/>
            <p:nvPr/>
          </p:nvSpPr>
          <p:spPr>
            <a:xfrm>
              <a:off x="0" y="0"/>
              <a:ext cx="3401798" cy="1003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4300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Codify Value</a:t>
              </a:r>
            </a:p>
            <a:p>
              <a:pPr>
                <a:defRPr sz="1500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(Commodity)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6170985" y="0"/>
              <a:ext cx="3441663" cy="1003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4300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Create Value</a:t>
              </a:r>
            </a:p>
            <a:p>
              <a:pPr algn="r">
                <a:defRPr sz="1500">
                  <a:solidFill>
                    <a:srgbClr val="FFFFF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(differentiation)</a:t>
              </a:r>
            </a:p>
          </p:txBody>
        </p:sp>
      </p:grpSp>
      <p:grpSp>
        <p:nvGrpSpPr>
          <p:cNvPr id="327" name="Group 327"/>
          <p:cNvGrpSpPr/>
          <p:nvPr/>
        </p:nvGrpSpPr>
        <p:grpSpPr>
          <a:xfrm>
            <a:off x="10589841" y="1287209"/>
            <a:ext cx="1787914" cy="1216445"/>
            <a:chOff x="0" y="0"/>
            <a:chExt cx="1787913" cy="1216443"/>
          </a:xfrm>
        </p:grpSpPr>
        <p:sp>
          <p:nvSpPr>
            <p:cNvPr id="324" name="Shape 324"/>
            <p:cNvSpPr/>
            <p:nvPr/>
          </p:nvSpPr>
          <p:spPr>
            <a:xfrm flipH="1" flipV="1">
              <a:off x="829734" y="338667"/>
              <a:ext cx="280846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5" name="Shape 325"/>
            <p:cNvSpPr/>
            <p:nvPr/>
          </p:nvSpPr>
          <p:spPr>
            <a:xfrm flipH="1" flipV="1">
              <a:off x="-1" y="765215"/>
              <a:ext cx="280847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26" name="Shape 326"/>
            <p:cNvSpPr/>
            <p:nvPr/>
          </p:nvSpPr>
          <p:spPr>
            <a:xfrm flipH="1" flipV="1">
              <a:off x="1507067" y="0"/>
              <a:ext cx="280846" cy="4512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66411 -0.291088" origin="layout" pathEditMode="relative">
                                      <p:cBhvr>
                                        <p:cTn id="6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8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-1980000">
                                      <p:cBhvr>
                                        <p:cTn id="9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after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16"/>
                                        </p:tgtEl>
                                      </p:cBhvr>
                                      <p:by x="64091" y="6409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6"/>
      <p:bldP build="whole" bldLvl="1" animBg="1" rev="0" advAuto="0" spid="319" grpId="5"/>
      <p:bldP build="whole" bldLvl="1" animBg="1" rev="0" advAuto="0" spid="320" grpId="4"/>
      <p:bldP build="whole" bldLvl="1" animBg="1" rev="0" advAuto="0" spid="316" grpId="2"/>
      <p:bldP build="whole" bldLvl="1" animBg="1" rev="0" advAuto="0" spid="316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0" name="Shape 330"/>
          <p:cNvSpPr/>
          <p:nvPr/>
        </p:nvSpPr>
        <p:spPr>
          <a:xfrm>
            <a:off x="486833" y="5054600"/>
            <a:ext cx="8763001" cy="281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Release to Learn. </a:t>
            </a:r>
            <a:endParaRPr>
              <a:solidFill>
                <a:srgbClr val="2F3E4B"/>
              </a:solidFill>
            </a:endParaRPr>
          </a:p>
          <a:p>
            <a:pPr>
              <a:defRPr sz="5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Learn to Build (Codify). </a:t>
            </a:r>
            <a:endParaRPr>
              <a:solidFill>
                <a:srgbClr val="2F3E4B"/>
              </a:solidFill>
            </a:endParaRPr>
          </a:p>
          <a:p>
            <a:pPr>
              <a:defRPr sz="54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Build to Release (Create). </a:t>
            </a:r>
          </a:p>
        </p:txBody>
      </p:sp>
      <p:sp>
        <p:nvSpPr>
          <p:cNvPr id="331" name="Shape 331"/>
          <p:cNvSpPr/>
          <p:nvPr/>
        </p:nvSpPr>
        <p:spPr>
          <a:xfrm>
            <a:off x="440159" y="138750"/>
            <a:ext cx="10532111" cy="520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ALDO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4" name="Shape 334"/>
          <p:cNvSpPr/>
          <p:nvPr/>
        </p:nvSpPr>
        <p:spPr>
          <a:xfrm>
            <a:off x="5295899" y="26491"/>
            <a:ext cx="994125" cy="8176618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964158" y="1725308"/>
            <a:ext cx="11862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practice</a:t>
            </a:r>
          </a:p>
        </p:txBody>
      </p:sp>
      <p:sp>
        <p:nvSpPr>
          <p:cNvPr id="336" name="Shape 336"/>
          <p:cNvSpPr/>
          <p:nvPr/>
        </p:nvSpPr>
        <p:spPr>
          <a:xfrm>
            <a:off x="3145258" y="5014607"/>
            <a:ext cx="126515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platform</a:t>
            </a:r>
          </a:p>
        </p:txBody>
      </p:sp>
      <p:sp>
        <p:nvSpPr>
          <p:cNvPr id="337" name="Shape 337"/>
          <p:cNvSpPr/>
          <p:nvPr/>
        </p:nvSpPr>
        <p:spPr>
          <a:xfrm>
            <a:off x="1769466" y="1524000"/>
            <a:ext cx="5701658" cy="785515"/>
          </a:xfrm>
          <a:prstGeom prst="rect">
            <a:avLst/>
          </a:prstGeom>
          <a:ln w="76200">
            <a:solidFill>
              <a:srgbClr val="EDEDEE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8" name="Shape 338"/>
          <p:cNvSpPr/>
          <p:nvPr/>
        </p:nvSpPr>
        <p:spPr>
          <a:xfrm>
            <a:off x="2942132" y="4813300"/>
            <a:ext cx="5701658" cy="785515"/>
          </a:xfrm>
          <a:prstGeom prst="rect">
            <a:avLst/>
          </a:prstGeom>
          <a:ln w="76200">
            <a:solidFill>
              <a:srgbClr val="EDEDEE"/>
            </a:solidFill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39" name="Shape 339"/>
          <p:cNvSpPr/>
          <p:nvPr/>
        </p:nvSpPr>
        <p:spPr>
          <a:xfrm>
            <a:off x="5875759" y="126050"/>
            <a:ext cx="2244862" cy="728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5100"/>
            </a:pPr>
            <a:r>
              <a:t>P</a:t>
            </a:r>
            <a:r>
              <a:rPr b="0">
                <a:solidFill>
                  <a:srgbClr val="FFFB00"/>
                </a:solidFill>
              </a:rPr>
              <a:t>roduct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12187766" y="6278043"/>
            <a:ext cx="2" cy="960947"/>
          </a:xfrm>
          <a:prstGeom prst="line">
            <a:avLst/>
          </a:prstGeom>
          <a:ln w="25400">
            <a:solidFill>
              <a:srgbClr val="FFFB00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1" name="Shape 341"/>
          <p:cNvSpPr/>
          <p:nvPr/>
        </p:nvSpPr>
        <p:spPr>
          <a:xfrm>
            <a:off x="12481029" y="6370216"/>
            <a:ext cx="1756570" cy="77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C79"/>
                </a:solidFill>
              </a:defRPr>
            </a:pPr>
            <a:r>
              <a:t>Structure?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Conditions?</a:t>
            </a:r>
          </a:p>
        </p:txBody>
      </p:sp>
      <p:sp>
        <p:nvSpPr>
          <p:cNvPr id="342" name="Shape 342"/>
          <p:cNvSpPr/>
          <p:nvPr/>
        </p:nvSpPr>
        <p:spPr>
          <a:xfrm>
            <a:off x="6599659" y="5014607"/>
            <a:ext cx="177431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codify value</a:t>
            </a:r>
          </a:p>
        </p:txBody>
      </p:sp>
      <p:sp>
        <p:nvSpPr>
          <p:cNvPr id="343" name="Shape 343"/>
          <p:cNvSpPr/>
          <p:nvPr/>
        </p:nvSpPr>
        <p:spPr>
          <a:xfrm>
            <a:off x="8435531" y="261506"/>
            <a:ext cx="17924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create value</a:t>
            </a:r>
          </a:p>
        </p:txBody>
      </p:sp>
      <p:sp>
        <p:nvSpPr>
          <p:cNvPr id="344" name="Shape 344"/>
          <p:cNvSpPr/>
          <p:nvPr/>
        </p:nvSpPr>
        <p:spPr>
          <a:xfrm>
            <a:off x="7758199" y="1725308"/>
            <a:ext cx="2458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consistent value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5"/>
      <p:bldP build="whole" bldLvl="1" animBg="1" rev="0" advAuto="0" spid="337" grpId="2"/>
      <p:bldP build="whole" bldLvl="1" animBg="1" rev="0" advAuto="0" spid="335" grpId="3"/>
      <p:bldP build="whole" bldLvl="1" animBg="1" rev="0" advAuto="0" spid="344" grpId="4"/>
      <p:bldP build="whole" bldLvl="1" animBg="1" rev="0" advAuto="0" spid="342" grpId="7"/>
      <p:bldP build="whole" bldLvl="1" animBg="1" rev="0" advAuto="0" spid="336" grpId="6"/>
      <p:bldP build="whole" bldLvl="1" animBg="1" rev="0" advAuto="0" spid="3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7" name="Shape 347"/>
          <p:cNvSpPr/>
          <p:nvPr/>
        </p:nvSpPr>
        <p:spPr>
          <a:xfrm>
            <a:off x="2346642" y="768350"/>
            <a:ext cx="544576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Assumptions</a:t>
            </a:r>
          </a:p>
        </p:txBody>
      </p:sp>
      <p:sp>
        <p:nvSpPr>
          <p:cNvPr id="348" name="Shape 348"/>
          <p:cNvSpPr/>
          <p:nvPr/>
        </p:nvSpPr>
        <p:spPr>
          <a:xfrm>
            <a:off x="2346642" y="2089150"/>
            <a:ext cx="3646488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349" name="Shape 349"/>
          <p:cNvSpPr/>
          <p:nvPr/>
        </p:nvSpPr>
        <p:spPr>
          <a:xfrm>
            <a:off x="2346642" y="3409950"/>
            <a:ext cx="30111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Signals</a:t>
            </a:r>
          </a:p>
        </p:txBody>
      </p:sp>
      <p:sp>
        <p:nvSpPr>
          <p:cNvPr id="350" name="Shape 350"/>
          <p:cNvSpPr/>
          <p:nvPr/>
        </p:nvSpPr>
        <p:spPr>
          <a:xfrm>
            <a:off x="2346642" y="4730750"/>
            <a:ext cx="4633278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Conditions</a:t>
            </a:r>
          </a:p>
        </p:txBody>
      </p:sp>
      <p:sp>
        <p:nvSpPr>
          <p:cNvPr id="351" name="Shape 351"/>
          <p:cNvSpPr/>
          <p:nvPr/>
        </p:nvSpPr>
        <p:spPr>
          <a:xfrm>
            <a:off x="2346642" y="6051550"/>
            <a:ext cx="3080703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7500"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Targets</a:t>
            </a:r>
          </a:p>
        </p:txBody>
      </p:sp>
      <p:sp>
        <p:nvSpPr>
          <p:cNvPr id="352" name="Shape 352"/>
          <p:cNvSpPr/>
          <p:nvPr/>
        </p:nvSpPr>
        <p:spPr>
          <a:xfrm flipV="1">
            <a:off x="10037233" y="3873509"/>
            <a:ext cx="2" cy="2535749"/>
          </a:xfrm>
          <a:prstGeom prst="line">
            <a:avLst/>
          </a:prstGeom>
          <a:ln w="25400">
            <a:solidFill>
              <a:srgbClr val="FFFB00"/>
            </a:solidFill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3" name="Shape 353"/>
          <p:cNvSpPr/>
          <p:nvPr/>
        </p:nvSpPr>
        <p:spPr>
          <a:xfrm>
            <a:off x="10330497" y="3965684"/>
            <a:ext cx="3903031" cy="2351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C79"/>
                </a:solidFill>
              </a:defRPr>
            </a:pPr>
            <a:r>
              <a:t>Given …. 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If we build ….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Then customers will do …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Which we measure by…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While we…</a:t>
            </a:r>
          </a:p>
          <a:p>
            <a:pPr>
              <a:defRPr>
                <a:solidFill>
                  <a:srgbClr val="FFFC79"/>
                </a:solidFill>
              </a:defRPr>
            </a:pPr>
            <a:r>
              <a:t>So that…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1926419" y="7266468"/>
            <a:ext cx="9420581" cy="2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Shape 356"/>
          <p:cNvSpPr/>
          <p:nvPr/>
        </p:nvSpPr>
        <p:spPr>
          <a:xfrm flipV="1">
            <a:off x="1930511" y="1557440"/>
            <a:ext cx="2" cy="5717496"/>
          </a:xfrm>
          <a:prstGeom prst="line">
            <a:avLst/>
          </a:prstGeom>
          <a:ln w="25400">
            <a:solidFill>
              <a:srgbClr val="FFFB00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Shape 357"/>
          <p:cNvSpPr/>
          <p:nvPr/>
        </p:nvSpPr>
        <p:spPr>
          <a:xfrm>
            <a:off x="772321" y="4187588"/>
            <a:ext cx="96362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358" name="Shape 358"/>
          <p:cNvSpPr/>
          <p:nvPr/>
        </p:nvSpPr>
        <p:spPr>
          <a:xfrm>
            <a:off x="6727543" y="7370626"/>
            <a:ext cx="6664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B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time</a:t>
            </a:r>
          </a:p>
        </p:txBody>
      </p:sp>
      <p:sp>
        <p:nvSpPr>
          <p:cNvPr id="359" name="Shape 359"/>
          <p:cNvSpPr/>
          <p:nvPr/>
        </p:nvSpPr>
        <p:spPr>
          <a:xfrm>
            <a:off x="2029555" y="3863854"/>
            <a:ext cx="9214307" cy="322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93"/>
                </a:moveTo>
                <a:lnTo>
                  <a:pt x="2857" y="15247"/>
                </a:lnTo>
                <a:lnTo>
                  <a:pt x="12740" y="13492"/>
                </a:lnTo>
                <a:lnTo>
                  <a:pt x="17348" y="3415"/>
                </a:lnTo>
                <a:lnTo>
                  <a:pt x="21600" y="0"/>
                </a:lnTo>
                <a:lnTo>
                  <a:pt x="21584" y="21600"/>
                </a:lnTo>
                <a:lnTo>
                  <a:pt x="0" y="21493"/>
                </a:lnTo>
                <a:close/>
              </a:path>
            </a:pathLst>
          </a:custGeom>
          <a:solidFill>
            <a:srgbClr val="FDC94F"/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0" name="Shape 360"/>
          <p:cNvSpPr/>
          <p:nvPr/>
        </p:nvSpPr>
        <p:spPr>
          <a:xfrm>
            <a:off x="3285732" y="2098789"/>
            <a:ext cx="7969472" cy="395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fill="norm" stroke="1" extrusionOk="0">
                <a:moveTo>
                  <a:pt x="0" y="21572"/>
                </a:moveTo>
                <a:lnTo>
                  <a:pt x="11258" y="20261"/>
                </a:lnTo>
                <a:lnTo>
                  <a:pt x="16374" y="12213"/>
                </a:lnTo>
                <a:lnTo>
                  <a:pt x="21566" y="9101"/>
                </a:lnTo>
                <a:lnTo>
                  <a:pt x="21600" y="0"/>
                </a:lnTo>
                <a:cubicBezTo>
                  <a:pt x="16935" y="-28"/>
                  <a:pt x="12345" y="2378"/>
                  <a:pt x="8280" y="6984"/>
                </a:cubicBezTo>
                <a:cubicBezTo>
                  <a:pt x="5049" y="10645"/>
                  <a:pt x="2230" y="15612"/>
                  <a:pt x="0" y="21572"/>
                </a:cubicBezTo>
                <a:close/>
              </a:path>
            </a:pathLst>
          </a:custGeom>
          <a:solidFill>
            <a:schemeClr val="accent5">
              <a:satOff val="-12964"/>
              <a:lumOff val="-10705"/>
            </a:schemeClr>
          </a:solidFill>
          <a:ln w="12700"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1" name="Shape 361"/>
          <p:cNvSpPr/>
          <p:nvPr/>
        </p:nvSpPr>
        <p:spPr>
          <a:xfrm>
            <a:off x="3085243" y="1680293"/>
            <a:ext cx="1270002" cy="5471791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2035376" y="1680293"/>
            <a:ext cx="950929" cy="5471791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63" name="Shape 363"/>
          <p:cNvSpPr/>
          <p:nvPr/>
        </p:nvSpPr>
        <p:spPr>
          <a:xfrm>
            <a:off x="4454183" y="1680293"/>
            <a:ext cx="2990058" cy="5471791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64" name="Shape 364"/>
          <p:cNvSpPr/>
          <p:nvPr/>
        </p:nvSpPr>
        <p:spPr>
          <a:xfrm>
            <a:off x="1991522" y="1029522"/>
            <a:ext cx="1275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Codify</a:t>
            </a:r>
          </a:p>
        </p:txBody>
      </p:sp>
      <p:sp>
        <p:nvSpPr>
          <p:cNvPr id="365" name="Shape 365"/>
          <p:cNvSpPr/>
          <p:nvPr/>
        </p:nvSpPr>
        <p:spPr>
          <a:xfrm>
            <a:off x="3082392" y="1029522"/>
            <a:ext cx="12757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Seed</a:t>
            </a:r>
          </a:p>
        </p:txBody>
      </p:sp>
      <p:sp>
        <p:nvSpPr>
          <p:cNvPr id="366" name="Shape 366"/>
          <p:cNvSpPr/>
          <p:nvPr/>
        </p:nvSpPr>
        <p:spPr>
          <a:xfrm>
            <a:off x="4470925" y="1029522"/>
            <a:ext cx="295657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Share </a:t>
            </a:r>
          </a:p>
        </p:txBody>
      </p:sp>
      <p:sp>
        <p:nvSpPr>
          <p:cNvPr id="367" name="Shape 367"/>
          <p:cNvSpPr/>
          <p:nvPr/>
        </p:nvSpPr>
        <p:spPr>
          <a:xfrm>
            <a:off x="7536829" y="1029522"/>
            <a:ext cx="362651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Scale </a:t>
            </a:r>
          </a:p>
        </p:txBody>
      </p:sp>
      <p:sp>
        <p:nvSpPr>
          <p:cNvPr id="368" name="Shape 368"/>
          <p:cNvSpPr/>
          <p:nvPr/>
        </p:nvSpPr>
        <p:spPr>
          <a:xfrm>
            <a:off x="9981734" y="6742417"/>
            <a:ext cx="1272575" cy="246937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infrastructure</a:t>
            </a:r>
          </a:p>
        </p:txBody>
      </p:sp>
      <p:sp>
        <p:nvSpPr>
          <p:cNvPr id="369" name="Shape 369"/>
          <p:cNvSpPr/>
          <p:nvPr/>
        </p:nvSpPr>
        <p:spPr>
          <a:xfrm>
            <a:off x="10225971" y="3533961"/>
            <a:ext cx="1044973" cy="246937"/>
          </a:xfrm>
          <a:prstGeom prst="rect">
            <a:avLst/>
          </a:prstGeom>
          <a:solidFill>
            <a:schemeClr val="accent2">
              <a:lumOff val="-639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application</a:t>
            </a:r>
          </a:p>
        </p:txBody>
      </p:sp>
      <p:sp>
        <p:nvSpPr>
          <p:cNvPr id="370" name="Shape 370"/>
          <p:cNvSpPr/>
          <p:nvPr/>
        </p:nvSpPr>
        <p:spPr>
          <a:xfrm>
            <a:off x="7543179" y="1680293"/>
            <a:ext cx="3743524" cy="5471791"/>
          </a:xfrm>
          <a:prstGeom prst="rect">
            <a:avLst/>
          </a:prstGeom>
          <a:ln w="127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71" name="Shape 371"/>
          <p:cNvSpPr/>
          <p:nvPr/>
        </p:nvSpPr>
        <p:spPr>
          <a:xfrm>
            <a:off x="6797768" y="401772"/>
            <a:ext cx="1370907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>
                <a:solidFill>
                  <a:srgbClr val="FEDB89"/>
                </a:solidFill>
              </a:defRPr>
            </a:lvl1pPr>
          </a:lstStyle>
          <a:p>
            <a:pPr/>
            <a:r>
              <a:t>Org point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7492076" y="944712"/>
            <a:ext cx="2" cy="62681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Shape 373"/>
          <p:cNvSpPr/>
          <p:nvPr/>
        </p:nvSpPr>
        <p:spPr>
          <a:xfrm>
            <a:off x="11379290" y="2174806"/>
            <a:ext cx="2372615" cy="330201"/>
          </a:xfrm>
          <a:prstGeom prst="rect">
            <a:avLst/>
          </a:prstGeom>
          <a:solidFill>
            <a:srgbClr val="FEDB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checking assumptions</a:t>
            </a:r>
          </a:p>
        </p:txBody>
      </p:sp>
      <p:sp>
        <p:nvSpPr>
          <p:cNvPr id="374" name="Shape 374"/>
          <p:cNvSpPr/>
          <p:nvPr/>
        </p:nvSpPr>
        <p:spPr>
          <a:xfrm>
            <a:off x="11379290" y="2534639"/>
            <a:ext cx="2152550" cy="330201"/>
          </a:xfrm>
          <a:prstGeom prst="rect">
            <a:avLst/>
          </a:prstGeom>
          <a:solidFill>
            <a:srgbClr val="FEDB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testing assumptions</a:t>
            </a:r>
          </a:p>
        </p:txBody>
      </p:sp>
      <p:sp>
        <p:nvSpPr>
          <p:cNvPr id="375" name="Shape 375"/>
          <p:cNvSpPr/>
          <p:nvPr/>
        </p:nvSpPr>
        <p:spPr>
          <a:xfrm>
            <a:off x="11379290" y="2891321"/>
            <a:ext cx="2478787" cy="330201"/>
          </a:xfrm>
          <a:prstGeom prst="rect">
            <a:avLst/>
          </a:prstGeom>
          <a:solidFill>
            <a:srgbClr val="FEDB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establishing conditions</a:t>
            </a:r>
          </a:p>
        </p:txBody>
      </p:sp>
      <p:sp>
        <p:nvSpPr>
          <p:cNvPr id="376" name="Shape 376"/>
          <p:cNvSpPr/>
          <p:nvPr/>
        </p:nvSpPr>
        <p:spPr>
          <a:xfrm>
            <a:off x="11379290" y="3248123"/>
            <a:ext cx="1911250" cy="330201"/>
          </a:xfrm>
          <a:prstGeom prst="rect">
            <a:avLst/>
          </a:prstGeom>
          <a:solidFill>
            <a:srgbClr val="FEDB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9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specifying targets</a:t>
            </a:r>
          </a:p>
        </p:txBody>
      </p:sp>
      <p:sp>
        <p:nvSpPr>
          <p:cNvPr id="377" name="Shape 377"/>
          <p:cNvSpPr/>
          <p:nvPr>
            <p:ph type="sldNum" sz="quarter" idx="4294967295"/>
          </p:nvPr>
        </p:nvSpPr>
        <p:spPr>
          <a:xfrm>
            <a:off x="350706" y="7785061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r">
              <a:defRPr sz="1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ap chef">
  <a:themeElements>
    <a:clrScheme name="ap chef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FF00FF"/>
      </a:folHlink>
    </a:clrScheme>
    <a:fontScheme name="ap chef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p che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5210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65210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p chef">
  <a:themeElements>
    <a:clrScheme name="ap chef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FF00FF"/>
      </a:folHlink>
    </a:clrScheme>
    <a:fontScheme name="ap chef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p che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5210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65210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